
<file path=[Content_Types].xml><?xml version="1.0" encoding="utf-8"?>
<Types xmlns="http://schemas.openxmlformats.org/package/2006/content-types">
  <Default Extension="png" ContentType="image/png"/>
  <Default Extension="jpeg" ContentType="image/jpeg"/>
  <Default Extension="JPG" ContentType="image/.jp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54"/>
  </p:handoutMasterIdLst>
  <p:sldIdLst>
    <p:sldId id="902" r:id="rId3"/>
    <p:sldId id="7313" r:id="rId5"/>
    <p:sldId id="7314" r:id="rId6"/>
    <p:sldId id="7260" r:id="rId7"/>
    <p:sldId id="7261" r:id="rId8"/>
    <p:sldId id="7267" r:id="rId9"/>
    <p:sldId id="7266" r:id="rId10"/>
    <p:sldId id="7262" r:id="rId11"/>
    <p:sldId id="7264" r:id="rId12"/>
    <p:sldId id="7265" r:id="rId13"/>
    <p:sldId id="7268" r:id="rId14"/>
    <p:sldId id="7269" r:id="rId15"/>
    <p:sldId id="7270" r:id="rId16"/>
    <p:sldId id="7272" r:id="rId17"/>
    <p:sldId id="7273" r:id="rId18"/>
    <p:sldId id="7275" r:id="rId19"/>
    <p:sldId id="7274" r:id="rId20"/>
    <p:sldId id="7276" r:id="rId21"/>
    <p:sldId id="7277" r:id="rId22"/>
    <p:sldId id="7278" r:id="rId23"/>
    <p:sldId id="7279" r:id="rId24"/>
    <p:sldId id="7280" r:id="rId25"/>
    <p:sldId id="7294" r:id="rId26"/>
    <p:sldId id="7296" r:id="rId27"/>
    <p:sldId id="7297" r:id="rId28"/>
    <p:sldId id="7281" r:id="rId29"/>
    <p:sldId id="7301" r:id="rId30"/>
    <p:sldId id="7283" r:id="rId31"/>
    <p:sldId id="7304" r:id="rId32"/>
    <p:sldId id="7305" r:id="rId33"/>
    <p:sldId id="7307" r:id="rId34"/>
    <p:sldId id="7306" r:id="rId35"/>
    <p:sldId id="7286" r:id="rId36"/>
    <p:sldId id="7298" r:id="rId37"/>
    <p:sldId id="7299" r:id="rId38"/>
    <p:sldId id="7287" r:id="rId39"/>
    <p:sldId id="7288" r:id="rId40"/>
    <p:sldId id="7309" r:id="rId41"/>
    <p:sldId id="7308" r:id="rId42"/>
    <p:sldId id="7310" r:id="rId43"/>
    <p:sldId id="7311" r:id="rId44"/>
    <p:sldId id="7271" r:id="rId45"/>
    <p:sldId id="7315" r:id="rId46"/>
    <p:sldId id="7290" r:id="rId47"/>
    <p:sldId id="7312" r:id="rId48"/>
    <p:sldId id="7291" r:id="rId49"/>
    <p:sldId id="7302" r:id="rId50"/>
    <p:sldId id="7292" r:id="rId51"/>
    <p:sldId id="7293" r:id="rId52"/>
    <p:sldId id="7232" r:id="rId53"/>
  </p:sldIdLst>
  <p:sldSz cx="12192000" cy="6858000"/>
  <p:notesSz cx="6760845" cy="9942195"/>
  <p:custDataLst>
    <p:tags r:id="rId59"/>
  </p:custDataLst>
  <p:defaultTextStyle>
    <a:defPPr>
      <a:defRPr lang="zh-CN"/>
    </a:defPPr>
    <a:lvl1pPr algn="l" rtl="0" eaLnBrk="0" fontAlgn="base" hangingPunct="0">
      <a:spcBef>
        <a:spcPct val="0"/>
      </a:spcBef>
      <a:spcAft>
        <a:spcPct val="0"/>
      </a:spcAft>
      <a:defRPr sz="2400" kern="1200">
        <a:solidFill>
          <a:srgbClr val="FF0000"/>
        </a:solidFill>
        <a:latin typeface="黑体" panose="02010609060101010101" pitchFamily="49" charset="-122"/>
        <a:ea typeface="宋体" panose="02010600030101010101" pitchFamily="2" charset="-122"/>
        <a:cs typeface="+mn-cs"/>
      </a:defRPr>
    </a:lvl1pPr>
    <a:lvl2pPr marL="457200" algn="l" rtl="0" eaLnBrk="0" fontAlgn="base" hangingPunct="0">
      <a:spcBef>
        <a:spcPct val="0"/>
      </a:spcBef>
      <a:spcAft>
        <a:spcPct val="0"/>
      </a:spcAft>
      <a:defRPr sz="2400" kern="1200">
        <a:solidFill>
          <a:srgbClr val="FF0000"/>
        </a:solidFill>
        <a:latin typeface="黑体" panose="02010609060101010101" pitchFamily="49" charset="-122"/>
        <a:ea typeface="宋体" panose="02010600030101010101" pitchFamily="2" charset="-122"/>
        <a:cs typeface="+mn-cs"/>
      </a:defRPr>
    </a:lvl2pPr>
    <a:lvl3pPr marL="914400" algn="l" rtl="0" eaLnBrk="0" fontAlgn="base" hangingPunct="0">
      <a:spcBef>
        <a:spcPct val="0"/>
      </a:spcBef>
      <a:spcAft>
        <a:spcPct val="0"/>
      </a:spcAft>
      <a:defRPr sz="2400" kern="1200">
        <a:solidFill>
          <a:srgbClr val="FF0000"/>
        </a:solidFill>
        <a:latin typeface="黑体" panose="02010609060101010101" pitchFamily="49" charset="-122"/>
        <a:ea typeface="宋体" panose="02010600030101010101" pitchFamily="2" charset="-122"/>
        <a:cs typeface="+mn-cs"/>
      </a:defRPr>
    </a:lvl3pPr>
    <a:lvl4pPr marL="1371600" algn="l" rtl="0" eaLnBrk="0" fontAlgn="base" hangingPunct="0">
      <a:spcBef>
        <a:spcPct val="0"/>
      </a:spcBef>
      <a:spcAft>
        <a:spcPct val="0"/>
      </a:spcAft>
      <a:defRPr sz="2400" kern="1200">
        <a:solidFill>
          <a:srgbClr val="FF0000"/>
        </a:solidFill>
        <a:latin typeface="黑体" panose="02010609060101010101" pitchFamily="49" charset="-122"/>
        <a:ea typeface="宋体" panose="02010600030101010101" pitchFamily="2" charset="-122"/>
        <a:cs typeface="+mn-cs"/>
      </a:defRPr>
    </a:lvl4pPr>
    <a:lvl5pPr marL="1828800" algn="l" rtl="0" eaLnBrk="0" fontAlgn="base" hangingPunct="0">
      <a:spcBef>
        <a:spcPct val="0"/>
      </a:spcBef>
      <a:spcAft>
        <a:spcPct val="0"/>
      </a:spcAft>
      <a:defRPr sz="2400" kern="1200">
        <a:solidFill>
          <a:srgbClr val="FF0000"/>
        </a:solidFill>
        <a:latin typeface="黑体" panose="02010609060101010101" pitchFamily="49" charset="-122"/>
        <a:ea typeface="宋体" panose="02010600030101010101" pitchFamily="2" charset="-122"/>
        <a:cs typeface="+mn-cs"/>
      </a:defRPr>
    </a:lvl5pPr>
    <a:lvl6pPr marL="2286000" algn="l" defTabSz="914400" rtl="0" eaLnBrk="1" latinLnBrk="0" hangingPunct="1">
      <a:defRPr sz="2400" kern="1200">
        <a:solidFill>
          <a:srgbClr val="FF0000"/>
        </a:solidFill>
        <a:latin typeface="黑体" panose="02010609060101010101" pitchFamily="49" charset="-122"/>
        <a:ea typeface="宋体" panose="02010600030101010101" pitchFamily="2" charset="-122"/>
        <a:cs typeface="+mn-cs"/>
      </a:defRPr>
    </a:lvl6pPr>
    <a:lvl7pPr marL="2743200" algn="l" defTabSz="914400" rtl="0" eaLnBrk="1" latinLnBrk="0" hangingPunct="1">
      <a:defRPr sz="2400" kern="1200">
        <a:solidFill>
          <a:srgbClr val="FF0000"/>
        </a:solidFill>
        <a:latin typeface="黑体" panose="02010609060101010101" pitchFamily="49" charset="-122"/>
        <a:ea typeface="宋体" panose="02010600030101010101" pitchFamily="2" charset="-122"/>
        <a:cs typeface="+mn-cs"/>
      </a:defRPr>
    </a:lvl7pPr>
    <a:lvl8pPr marL="3200400" algn="l" defTabSz="914400" rtl="0" eaLnBrk="1" latinLnBrk="0" hangingPunct="1">
      <a:defRPr sz="2400" kern="1200">
        <a:solidFill>
          <a:srgbClr val="FF0000"/>
        </a:solidFill>
        <a:latin typeface="黑体" panose="02010609060101010101" pitchFamily="49" charset="-122"/>
        <a:ea typeface="宋体" panose="02010600030101010101" pitchFamily="2" charset="-122"/>
        <a:cs typeface="+mn-cs"/>
      </a:defRPr>
    </a:lvl8pPr>
    <a:lvl9pPr marL="3657600" algn="l" defTabSz="914400" rtl="0" eaLnBrk="1" latinLnBrk="0" hangingPunct="1">
      <a:defRPr sz="2400" kern="1200">
        <a:solidFill>
          <a:srgbClr val="FF0000"/>
        </a:solidFill>
        <a:latin typeface="黑体" panose="02010609060101010101" pitchFamily="49" charset="-122"/>
        <a:ea typeface="宋体" panose="02010600030101010101" pitchFamily="2" charset="-122"/>
        <a:cs typeface="+mn-cs"/>
      </a:defRPr>
    </a:lvl9pPr>
  </p:defaultTextStyle>
  <p:extLst>
    <p:ext uri="{EFAFB233-063F-42B5-8137-9DF3F51BA10A}">
      <p15:sldGuideLst xmlns:p15="http://schemas.microsoft.com/office/powerpoint/2012/main">
        <p15:guide id="2" pos="3840" userDrawn="1">
          <p15:clr>
            <a:srgbClr val="A4A3A4"/>
          </p15:clr>
        </p15:guide>
        <p15:guide id="3" orient="horz" pos="216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蔡 智" initials="蔡"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FF"/>
    <a:srgbClr val="A1E2F9"/>
    <a:srgbClr val="F18BDB"/>
    <a:srgbClr val="003366"/>
    <a:srgbClr val="CE8F02"/>
    <a:srgbClr val="0DC38B"/>
    <a:srgbClr val="002060"/>
    <a:srgbClr val="0033CC"/>
    <a:srgbClr val="305497"/>
    <a:srgbClr val="4E64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31" autoAdjust="0"/>
    <p:restoredTop sz="63164" autoAdjust="0"/>
  </p:normalViewPr>
  <p:slideViewPr>
    <p:cSldViewPr showGuides="1">
      <p:cViewPr varScale="1">
        <p:scale>
          <a:sx n="41" d="100"/>
          <a:sy n="41" d="100"/>
        </p:scale>
        <p:origin x="1737" y="24"/>
      </p:cViewPr>
      <p:guideLst>
        <p:guide pos="3840"/>
        <p:guide orient="horz" pos="2160"/>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00" d="100"/>
        <a:sy n="100" d="100"/>
      </p:scale>
      <p:origin x="0" y="0"/>
    </p:cViewPr>
  </p:sorterViewPr>
  <p:notesViewPr>
    <p:cSldViewPr>
      <p:cViewPr varScale="1">
        <p:scale>
          <a:sx n="57" d="100"/>
          <a:sy n="57" d="100"/>
        </p:scale>
        <p:origin x="1782" y="3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9" Type="http://schemas.openxmlformats.org/officeDocument/2006/relationships/tags" Target="tags/tag1.xml"/><Relationship Id="rId58" Type="http://schemas.openxmlformats.org/officeDocument/2006/relationships/commentAuthors" Target="commentAuthors.xml"/><Relationship Id="rId57" Type="http://schemas.openxmlformats.org/officeDocument/2006/relationships/tableStyles" Target="tableStyles.xml"/><Relationship Id="rId56" Type="http://schemas.openxmlformats.org/officeDocument/2006/relationships/viewProps" Target="viewProps.xml"/><Relationship Id="rId55" Type="http://schemas.openxmlformats.org/officeDocument/2006/relationships/presProps" Target="presProps.xml"/><Relationship Id="rId54" Type="http://schemas.openxmlformats.org/officeDocument/2006/relationships/handoutMaster" Target="handoutMasters/handoutMaster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30525" cy="498475"/>
          </a:xfrm>
          <a:prstGeom prst="rect">
            <a:avLst/>
          </a:prstGeom>
        </p:spPr>
        <p:txBody>
          <a:bodyPr vert="horz" lIns="91979" tIns="45990" rIns="91979" bIns="45990" rtlCol="0"/>
          <a:lstStyle>
            <a:lvl1pPr algn="l">
              <a:defRPr sz="1200">
                <a:latin typeface="黑体" panose="02010609060101010101" pitchFamily="49" charset="-122"/>
              </a:defRPr>
            </a:lvl1pPr>
          </a:lstStyle>
          <a:p>
            <a:pPr>
              <a:defRPr/>
            </a:pPr>
            <a:endParaRPr lang="zh-CN" altLang="en-US"/>
          </a:p>
        </p:txBody>
      </p:sp>
      <p:sp>
        <p:nvSpPr>
          <p:cNvPr id="3" name="日期占位符 2"/>
          <p:cNvSpPr>
            <a:spLocks noGrp="1"/>
          </p:cNvSpPr>
          <p:nvPr>
            <p:ph type="dt" sz="quarter" idx="1"/>
          </p:nvPr>
        </p:nvSpPr>
        <p:spPr>
          <a:xfrm>
            <a:off x="3829050" y="0"/>
            <a:ext cx="2930525" cy="498475"/>
          </a:xfrm>
          <a:prstGeom prst="rect">
            <a:avLst/>
          </a:prstGeom>
        </p:spPr>
        <p:txBody>
          <a:bodyPr vert="horz" lIns="91979" tIns="45990" rIns="91979" bIns="45990" rtlCol="0"/>
          <a:lstStyle>
            <a:lvl1pPr algn="r">
              <a:defRPr sz="1200">
                <a:latin typeface="黑体" panose="02010609060101010101" pitchFamily="49" charset="-122"/>
              </a:defRPr>
            </a:lvl1pPr>
          </a:lstStyle>
          <a:p>
            <a:pPr>
              <a:defRPr/>
            </a:pPr>
            <a:fld id="{70DA2407-6ED7-4B4C-95FF-B1540E8EEA6C}" type="datetimeFigureOut">
              <a:rPr lang="zh-CN" altLang="en-US"/>
            </a:fld>
            <a:endParaRPr lang="zh-CN" altLang="en-US"/>
          </a:p>
        </p:txBody>
      </p:sp>
      <p:sp>
        <p:nvSpPr>
          <p:cNvPr id="4" name="页脚占位符 3"/>
          <p:cNvSpPr>
            <a:spLocks noGrp="1"/>
          </p:cNvSpPr>
          <p:nvPr>
            <p:ph type="ftr" sz="quarter" idx="2"/>
          </p:nvPr>
        </p:nvSpPr>
        <p:spPr>
          <a:xfrm>
            <a:off x="0" y="9444038"/>
            <a:ext cx="2930525" cy="498475"/>
          </a:xfrm>
          <a:prstGeom prst="rect">
            <a:avLst/>
          </a:prstGeom>
        </p:spPr>
        <p:txBody>
          <a:bodyPr vert="horz" lIns="91979" tIns="45990" rIns="91979" bIns="45990" rtlCol="0" anchor="b"/>
          <a:lstStyle>
            <a:lvl1pPr algn="l">
              <a:defRPr sz="1200">
                <a:latin typeface="黑体" panose="02010609060101010101" pitchFamily="49" charset="-122"/>
              </a:defRPr>
            </a:lvl1pPr>
          </a:lstStyle>
          <a:p>
            <a:pPr>
              <a:defRPr/>
            </a:pPr>
            <a:endParaRPr lang="zh-CN" altLang="en-US"/>
          </a:p>
        </p:txBody>
      </p:sp>
      <p:sp>
        <p:nvSpPr>
          <p:cNvPr id="5" name="灯片编号占位符 4"/>
          <p:cNvSpPr>
            <a:spLocks noGrp="1"/>
          </p:cNvSpPr>
          <p:nvPr>
            <p:ph type="sldNum" sz="quarter" idx="3"/>
          </p:nvPr>
        </p:nvSpPr>
        <p:spPr>
          <a:xfrm>
            <a:off x="3829050" y="9444038"/>
            <a:ext cx="2930525" cy="498475"/>
          </a:xfrm>
          <a:prstGeom prst="rect">
            <a:avLst/>
          </a:prstGeom>
        </p:spPr>
        <p:txBody>
          <a:bodyPr vert="horz" wrap="square" lIns="91979" tIns="45990" rIns="91979" bIns="45990" numCol="1" anchor="b" anchorCtr="0" compatLnSpc="1"/>
          <a:lstStyle>
            <a:lvl1pPr algn="r">
              <a:defRPr sz="1200"/>
            </a:lvl1pPr>
          </a:lstStyle>
          <a:p>
            <a:pPr>
              <a:defRPr/>
            </a:pPr>
            <a:fld id="{9E149002-130C-4743-B301-50FDB9BA62AE}" type="slidenum">
              <a:rPr lang="zh-CN" altLang="en-US"/>
            </a:fld>
            <a:endParaRPr lang="zh-CN" altLang="en-US"/>
          </a:p>
        </p:txBody>
      </p:sp>
    </p:spTree>
  </p:cSld>
  <p:clrMap bg1="lt1" tx1="dk1" bg2="lt2" tx2="dk2" accent1="accent1" accent2="accent2" accent3="accent3" accent4="accent4" accent5="accent5" accent6="accent6" hlink="hlink" folHlink="folHlink"/>
  <p:hf sldNum="0" hdr="0" ftr="0" dt="0"/>
</p:handoutMaster>
</file>

<file path=ppt/media/>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2"/>
          <p:cNvSpPr>
            <a:spLocks noGrp="1" noChangeArrowheads="1"/>
          </p:cNvSpPr>
          <p:nvPr>
            <p:ph type="hdr" sz="quarter"/>
          </p:nvPr>
        </p:nvSpPr>
        <p:spPr bwMode="auto">
          <a:xfrm>
            <a:off x="0" y="0"/>
            <a:ext cx="2930525" cy="496888"/>
          </a:xfrm>
          <a:prstGeom prst="rect">
            <a:avLst/>
          </a:prstGeom>
          <a:noFill/>
          <a:ln>
            <a:noFill/>
          </a:ln>
          <a:effectLst/>
        </p:spPr>
        <p:txBody>
          <a:bodyPr vert="horz" wrap="square" lIns="91979" tIns="45990" rIns="91979" bIns="45990" numCol="1" anchor="t" anchorCtr="0" compatLnSpc="1"/>
          <a:lstStyle>
            <a:lvl1pPr eaLnBrk="1" hangingPunct="1">
              <a:buFontTx/>
              <a:buNone/>
              <a:defRPr sz="1200" b="0">
                <a:solidFill>
                  <a:schemeClr val="tx1"/>
                </a:solidFill>
                <a:latin typeface="Arial" panose="020B0604020202020204" pitchFamily="34" charset="0"/>
                <a:ea typeface="宋体" panose="02010600030101010101" pitchFamily="2" charset="-122"/>
              </a:defRPr>
            </a:lvl1pPr>
          </a:lstStyle>
          <a:p>
            <a:pPr>
              <a:defRPr/>
            </a:pPr>
            <a:endParaRPr lang="en-US" altLang="zh-CN"/>
          </a:p>
        </p:txBody>
      </p:sp>
      <p:sp>
        <p:nvSpPr>
          <p:cNvPr id="68611" name="Rectangle 3"/>
          <p:cNvSpPr>
            <a:spLocks noGrp="1" noChangeArrowheads="1"/>
          </p:cNvSpPr>
          <p:nvPr>
            <p:ph type="dt" idx="1"/>
          </p:nvPr>
        </p:nvSpPr>
        <p:spPr bwMode="auto">
          <a:xfrm>
            <a:off x="3829050" y="0"/>
            <a:ext cx="2930525" cy="496888"/>
          </a:xfrm>
          <a:prstGeom prst="rect">
            <a:avLst/>
          </a:prstGeom>
          <a:noFill/>
          <a:ln>
            <a:noFill/>
          </a:ln>
          <a:effectLst/>
        </p:spPr>
        <p:txBody>
          <a:bodyPr vert="horz" wrap="square" lIns="91979" tIns="45990" rIns="91979" bIns="45990" numCol="1" anchor="t" anchorCtr="0" compatLnSpc="1"/>
          <a:lstStyle>
            <a:lvl1pPr algn="r" eaLnBrk="1" hangingPunct="1">
              <a:buFontTx/>
              <a:buNone/>
              <a:defRPr sz="1200" b="0">
                <a:solidFill>
                  <a:schemeClr val="tx1"/>
                </a:solidFill>
                <a:latin typeface="Arial" panose="020B0604020202020204" pitchFamily="34" charset="0"/>
                <a:ea typeface="宋体" panose="02010600030101010101" pitchFamily="2" charset="-122"/>
              </a:defRPr>
            </a:lvl1pPr>
          </a:lstStyle>
          <a:p>
            <a:pPr>
              <a:defRPr/>
            </a:pPr>
            <a:endParaRPr lang="en-US" altLang="zh-CN"/>
          </a:p>
        </p:txBody>
      </p:sp>
      <p:sp>
        <p:nvSpPr>
          <p:cNvPr id="25604" name="Rectangle 4"/>
          <p:cNvSpPr>
            <a:spLocks noGrp="1" noRot="1" noChangeAspect="1" noChangeArrowheads="1" noTextEdit="1"/>
          </p:cNvSpPr>
          <p:nvPr>
            <p:ph type="sldImg" idx="2"/>
          </p:nvPr>
        </p:nvSpPr>
        <p:spPr bwMode="auto">
          <a:xfrm>
            <a:off x="65088" y="744538"/>
            <a:ext cx="6630987" cy="3730625"/>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68613" name="Rectangle 5"/>
          <p:cNvSpPr>
            <a:spLocks noGrp="1" noChangeArrowheads="1"/>
          </p:cNvSpPr>
          <p:nvPr>
            <p:ph type="body" sz="quarter" idx="3"/>
          </p:nvPr>
        </p:nvSpPr>
        <p:spPr bwMode="auto">
          <a:xfrm>
            <a:off x="676275" y="4722813"/>
            <a:ext cx="5408613" cy="4473575"/>
          </a:xfrm>
          <a:prstGeom prst="rect">
            <a:avLst/>
          </a:prstGeom>
          <a:noFill/>
          <a:ln>
            <a:noFill/>
          </a:ln>
          <a:effectLst/>
        </p:spPr>
        <p:txBody>
          <a:bodyPr vert="horz" wrap="square" lIns="91979" tIns="45990" rIns="91979" bIns="45990" numCol="1" anchor="t" anchorCtr="0" compatLnSpc="1"/>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8614" name="Rectangle 6"/>
          <p:cNvSpPr>
            <a:spLocks noGrp="1" noChangeArrowheads="1"/>
          </p:cNvSpPr>
          <p:nvPr>
            <p:ph type="ftr" sz="quarter" idx="4"/>
          </p:nvPr>
        </p:nvSpPr>
        <p:spPr bwMode="auto">
          <a:xfrm>
            <a:off x="0" y="9444038"/>
            <a:ext cx="2930525" cy="496887"/>
          </a:xfrm>
          <a:prstGeom prst="rect">
            <a:avLst/>
          </a:prstGeom>
          <a:noFill/>
          <a:ln>
            <a:noFill/>
          </a:ln>
          <a:effectLst/>
        </p:spPr>
        <p:txBody>
          <a:bodyPr vert="horz" wrap="square" lIns="91979" tIns="45990" rIns="91979" bIns="45990" numCol="1" anchor="b" anchorCtr="0" compatLnSpc="1"/>
          <a:lstStyle>
            <a:lvl1pPr eaLnBrk="1" hangingPunct="1">
              <a:buFontTx/>
              <a:buNone/>
              <a:defRPr sz="1200" b="0">
                <a:solidFill>
                  <a:schemeClr val="tx1"/>
                </a:solidFill>
                <a:latin typeface="Arial" panose="020B0604020202020204" pitchFamily="34" charset="0"/>
                <a:ea typeface="宋体" panose="02010600030101010101" pitchFamily="2" charset="-122"/>
              </a:defRPr>
            </a:lvl1pPr>
          </a:lstStyle>
          <a:p>
            <a:pPr>
              <a:defRPr/>
            </a:pPr>
            <a:endParaRPr lang="en-US" altLang="zh-CN"/>
          </a:p>
        </p:txBody>
      </p:sp>
      <p:sp>
        <p:nvSpPr>
          <p:cNvPr id="68615" name="Rectangle 7"/>
          <p:cNvSpPr>
            <a:spLocks noGrp="1" noChangeArrowheads="1"/>
          </p:cNvSpPr>
          <p:nvPr>
            <p:ph type="sldNum" sz="quarter" idx="5"/>
          </p:nvPr>
        </p:nvSpPr>
        <p:spPr bwMode="auto">
          <a:xfrm>
            <a:off x="3829050" y="9444038"/>
            <a:ext cx="2930525" cy="496887"/>
          </a:xfrm>
          <a:prstGeom prst="rect">
            <a:avLst/>
          </a:prstGeom>
          <a:noFill/>
          <a:ln>
            <a:noFill/>
          </a:ln>
          <a:effectLst/>
        </p:spPr>
        <p:txBody>
          <a:bodyPr vert="horz" wrap="square" lIns="91979" tIns="45990" rIns="91979" bIns="45990" numCol="1" anchor="b" anchorCtr="0" compatLnSpc="1"/>
          <a:lstStyle>
            <a:lvl1pPr algn="r" eaLnBrk="1" hangingPunct="1">
              <a:defRPr sz="1200">
                <a:solidFill>
                  <a:schemeClr val="tx1"/>
                </a:solidFill>
                <a:latin typeface="Arial" panose="020B0604020202020204" pitchFamily="34" charset="0"/>
              </a:defRPr>
            </a:lvl1pPr>
          </a:lstStyle>
          <a:p>
            <a:pPr>
              <a:defRPr/>
            </a:pPr>
            <a:fld id="{ED5A08DB-BB1F-124B-9A38-EDA766AFC833}" type="slidenum">
              <a:rPr lang="en-US" altLang="zh-CN"/>
            </a:fld>
            <a:endParaRPr lang="en-US" altLang="zh-CN"/>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幻灯片图像占位符 1"/>
          <p:cNvSpPr>
            <a:spLocks noGrp="1" noRot="1" noChangeAspect="1" noChangeArrowheads="1" noTextEdit="1"/>
          </p:cNvSpPr>
          <p:nvPr>
            <p:ph type="sldImg"/>
          </p:nvPr>
        </p:nvSpPr>
        <p:spPr>
          <a:xfrm>
            <a:off x="65088" y="744538"/>
            <a:ext cx="6630987" cy="3730625"/>
          </a:xfrm>
        </p:spPr>
      </p:sp>
      <p:sp>
        <p:nvSpPr>
          <p:cNvPr id="2867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Cache</a:t>
            </a:r>
            <a:r>
              <a:rPr lang="zh-CN" altLang="en-US" dirty="0">
                <a:latin typeface="Arial" panose="020B0604020202020204" pitchFamily="34" charset="0"/>
              </a:rPr>
              <a:t>用到的是局部性原理。根据统计学原理，当一个数据正在被访问时，那么下一次有很大可能会访问其周围的数据。</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为了运用局部性原理，系统使用更宽的互连结构来访问数据和指令。一次内存访问能存取一整块代码和数据，而不是单条指令和单条数据。</a:t>
            </a:r>
            <a:endParaRPr lang="en-US" altLang="zh-CN" sz="1200" b="0" i="0" kern="1200" dirty="0">
              <a:solidFill>
                <a:schemeClr val="tx1"/>
              </a:solidFill>
              <a:effectLst/>
              <a:latin typeface="Arial" panose="020B0604020202020204" pitchFamily="34" charset="0"/>
              <a:ea typeface="宋体" panose="02010600030101010101" pitchFamily="2" charset="-122"/>
              <a:cs typeface="+mn-cs"/>
            </a:endParaRPr>
          </a:p>
          <a:p>
            <a:pPr algn="l" rtl="0" eaLnBrk="0" fontAlgn="base" hangingPunct="0">
              <a:spcBef>
                <a:spcPct val="30000"/>
              </a:spcBef>
              <a:spcAft>
                <a:spcPct val="0"/>
              </a:spcAft>
            </a:pPr>
            <a:r>
              <a:rPr lang="en-US" altLang="zh-CN" sz="1200" kern="1200" dirty="0">
                <a:solidFill>
                  <a:schemeClr val="tx1"/>
                </a:solidFill>
                <a:latin typeface="Arial" panose="020B0604020202020204" pitchFamily="34" charset="0"/>
                <a:ea typeface="宋体" panose="02010600030101010101" pitchFamily="2" charset="-122"/>
                <a:cs typeface="+mn-cs"/>
              </a:rPr>
              <a:t>Buffer</a:t>
            </a:r>
            <a:r>
              <a:rPr lang="zh-CN" altLang="en-US" sz="1200" kern="1200" dirty="0">
                <a:solidFill>
                  <a:schemeClr val="tx1"/>
                </a:solidFill>
                <a:latin typeface="Arial" panose="020B0604020202020204" pitchFamily="34" charset="0"/>
                <a:ea typeface="宋体" panose="02010600030101010101" pitchFamily="2" charset="-122"/>
                <a:cs typeface="+mn-cs"/>
              </a:rPr>
              <a:t>的核心作用是用来缓冲，缓和冲击。比如你每秒要写</a:t>
            </a:r>
            <a:r>
              <a:rPr lang="en-US" altLang="zh-CN" sz="1200" kern="1200" dirty="0">
                <a:solidFill>
                  <a:schemeClr val="tx1"/>
                </a:solidFill>
                <a:latin typeface="Arial" panose="020B0604020202020204" pitchFamily="34" charset="0"/>
                <a:ea typeface="宋体" panose="02010600030101010101" pitchFamily="2" charset="-122"/>
                <a:cs typeface="+mn-cs"/>
              </a:rPr>
              <a:t>100</a:t>
            </a:r>
            <a:r>
              <a:rPr lang="zh-CN" altLang="en-US" sz="1200" kern="1200" dirty="0">
                <a:solidFill>
                  <a:schemeClr val="tx1"/>
                </a:solidFill>
                <a:latin typeface="Arial" panose="020B0604020202020204" pitchFamily="34" charset="0"/>
                <a:ea typeface="宋体" panose="02010600030101010101" pitchFamily="2" charset="-122"/>
                <a:cs typeface="+mn-cs"/>
              </a:rPr>
              <a:t>次硬盘，对系统冲击很大，浪费了大量时间在处理开始写和结束写。用个</a:t>
            </a:r>
            <a:r>
              <a:rPr lang="en-US" altLang="zh-CN" sz="1200" kern="1200" dirty="0">
                <a:solidFill>
                  <a:schemeClr val="tx1"/>
                </a:solidFill>
                <a:latin typeface="Arial" panose="020B0604020202020204" pitchFamily="34" charset="0"/>
                <a:ea typeface="宋体" panose="02010600030101010101" pitchFamily="2" charset="-122"/>
                <a:cs typeface="+mn-cs"/>
              </a:rPr>
              <a:t>buffer</a:t>
            </a:r>
            <a:r>
              <a:rPr lang="zh-CN" altLang="en-US" sz="1200" kern="1200" dirty="0">
                <a:solidFill>
                  <a:schemeClr val="tx1"/>
                </a:solidFill>
                <a:latin typeface="Arial" panose="020B0604020202020204" pitchFamily="34" charset="0"/>
                <a:ea typeface="宋体" panose="02010600030101010101" pitchFamily="2" charset="-122"/>
                <a:cs typeface="+mn-cs"/>
              </a:rPr>
              <a:t>暂存起来，变成每</a:t>
            </a:r>
            <a:r>
              <a:rPr lang="en-US" altLang="zh-CN" sz="1200" kern="1200" dirty="0">
                <a:solidFill>
                  <a:schemeClr val="tx1"/>
                </a:solidFill>
                <a:latin typeface="Arial" panose="020B0604020202020204" pitchFamily="34" charset="0"/>
                <a:ea typeface="宋体" panose="02010600030101010101" pitchFamily="2" charset="-122"/>
                <a:cs typeface="+mn-cs"/>
              </a:rPr>
              <a:t>10</a:t>
            </a:r>
            <a:r>
              <a:rPr lang="zh-CN" altLang="en-US" sz="1200" kern="1200" dirty="0">
                <a:solidFill>
                  <a:schemeClr val="tx1"/>
                </a:solidFill>
                <a:latin typeface="Arial" panose="020B0604020202020204" pitchFamily="34" charset="0"/>
                <a:ea typeface="宋体" panose="02010600030101010101" pitchFamily="2" charset="-122"/>
                <a:cs typeface="+mn-cs"/>
              </a:rPr>
              <a:t>秒写一次硬盘，对系统的冲击就很小，写入效率高了，极大缓和了冲击。</a:t>
            </a:r>
            <a:endParaRPr lang="zh-CN" altLang="en-US" sz="1200" kern="1200" dirty="0">
              <a:solidFill>
                <a:schemeClr val="tx1"/>
              </a:solidFill>
              <a:latin typeface="Arial" panose="020B0604020202020204" pitchFamily="34" charset="0"/>
              <a:ea typeface="宋体" panose="02010600030101010101" pitchFamily="2" charset="-122"/>
              <a:cs typeface="+mn-cs"/>
            </a:endParaRPr>
          </a:p>
          <a:p>
            <a:pPr algn="l" rtl="0" eaLnBrk="0" fontAlgn="base" hangingPunct="0">
              <a:spcBef>
                <a:spcPct val="30000"/>
              </a:spcBef>
              <a:spcAft>
                <a:spcPct val="0"/>
              </a:spcAft>
            </a:pPr>
            <a:r>
              <a:rPr lang="en-US" altLang="zh-CN" sz="1200" kern="1200" dirty="0">
                <a:solidFill>
                  <a:schemeClr val="tx1"/>
                </a:solidFill>
                <a:latin typeface="Arial" panose="020B0604020202020204" pitchFamily="34" charset="0"/>
                <a:ea typeface="宋体" panose="02010600030101010101" pitchFamily="2" charset="-122"/>
                <a:cs typeface="+mn-cs"/>
              </a:rPr>
              <a:t>Cache</a:t>
            </a:r>
            <a:r>
              <a:rPr lang="zh-CN" altLang="en-US" sz="1200" kern="1200" dirty="0">
                <a:solidFill>
                  <a:schemeClr val="tx1"/>
                </a:solidFill>
                <a:latin typeface="Arial" panose="020B0604020202020204" pitchFamily="34" charset="0"/>
                <a:ea typeface="宋体" panose="02010600030101010101" pitchFamily="2" charset="-122"/>
                <a:cs typeface="+mn-cs"/>
              </a:rPr>
              <a:t>的核心作用是加快取用的速度。比如你一个很复杂的计算做完了，下次还要用结果，就把结果放手边一个好拿的地方存着，下次不用再访问主存。加快了数据取用的速度。简单来说就是</a:t>
            </a:r>
            <a:r>
              <a:rPr lang="en-US" altLang="zh-CN" sz="1200" kern="1200" dirty="0">
                <a:solidFill>
                  <a:schemeClr val="tx1"/>
                </a:solidFill>
                <a:latin typeface="Arial" panose="020B0604020202020204" pitchFamily="34" charset="0"/>
                <a:ea typeface="宋体" panose="02010600030101010101" pitchFamily="2" charset="-122"/>
                <a:cs typeface="+mn-cs"/>
              </a:rPr>
              <a:t>buffer</a:t>
            </a:r>
            <a:r>
              <a:rPr lang="zh-CN" altLang="en-US" sz="1200" kern="1200" dirty="0">
                <a:solidFill>
                  <a:schemeClr val="tx1"/>
                </a:solidFill>
                <a:latin typeface="Arial" panose="020B0604020202020204" pitchFamily="34" charset="0"/>
                <a:ea typeface="宋体" panose="02010600030101010101" pitchFamily="2" charset="-122"/>
                <a:cs typeface="+mn-cs"/>
              </a:rPr>
              <a:t>偏重于写，而</a:t>
            </a:r>
            <a:r>
              <a:rPr lang="en-US" altLang="zh-CN" sz="1200" kern="1200" dirty="0">
                <a:solidFill>
                  <a:schemeClr val="tx1"/>
                </a:solidFill>
                <a:latin typeface="Arial" panose="020B0604020202020204" pitchFamily="34" charset="0"/>
                <a:ea typeface="宋体" panose="02010600030101010101" pitchFamily="2" charset="-122"/>
                <a:cs typeface="+mn-cs"/>
              </a:rPr>
              <a:t>cache</a:t>
            </a:r>
            <a:r>
              <a:rPr lang="zh-CN" altLang="en-US" sz="1200" kern="1200" dirty="0">
                <a:solidFill>
                  <a:schemeClr val="tx1"/>
                </a:solidFill>
                <a:latin typeface="Arial" panose="020B0604020202020204" pitchFamily="34" charset="0"/>
                <a:ea typeface="宋体" panose="02010600030101010101" pitchFamily="2" charset="-122"/>
                <a:cs typeface="+mn-cs"/>
              </a:rPr>
              <a:t>偏重于读。</a:t>
            </a:r>
            <a:endParaRPr lang="zh-CN" altLang="en-US" sz="1200" kern="1200" dirty="0">
              <a:solidFill>
                <a:schemeClr val="tx1"/>
              </a:solidFill>
              <a:latin typeface="Arial" panose="020B0604020202020204" pitchFamily="34" charset="0"/>
              <a:ea typeface="宋体" panose="02010600030101010101" pitchFamily="2" charset="-122"/>
              <a:cs typeface="+mn-cs"/>
            </a:endParaRPr>
          </a:p>
          <a:p>
            <a:endParaRPr lang="zh-CN" altLang="zh-CN" dirty="0">
              <a:latin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sz="1200" b="0" i="0" kern="1200" dirty="0">
                <a:solidFill>
                  <a:schemeClr val="tx1"/>
                </a:solidFill>
                <a:effectLst/>
                <a:latin typeface="Arial" panose="020B0604020202020204" pitchFamily="34" charset="0"/>
                <a:ea typeface="宋体" panose="02010600030101010101" pitchFamily="2" charset="-122"/>
                <a:cs typeface="+mn-cs"/>
              </a:rPr>
              <a:t>提升流水线深度，必须要和提升</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CPU</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主频同时进行。因为在单个</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Pipeline Stage</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能够执行的功能变简单了，也就意味着单个时钟周期内能够完成的事情变少了。所以，只有提升时钟周期，</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CPU</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在指令的响应时间这个指标上才能保持和原来相同的性能。</a:t>
            </a:r>
            <a:endParaRPr lang="zh-CN" altLang="en-US" sz="1200" b="0" i="0" kern="1200" dirty="0">
              <a:solidFill>
                <a:schemeClr val="tx1"/>
              </a:solidFill>
              <a:effectLst/>
              <a:latin typeface="Arial" panose="020B0604020202020204" pitchFamily="34" charset="0"/>
              <a:ea typeface="宋体" panose="02010600030101010101" pitchFamily="2" charset="-122"/>
              <a:cs typeface="+mn-cs"/>
            </a:endParaRPr>
          </a:p>
          <a:p>
            <a:endParaRPr lang="zh-CN" altLang="zh-CN" dirty="0">
              <a:latin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dirty="0">
                <a:latin typeface="Arial" panose="020B0604020202020204" pitchFamily="34" charset="0"/>
              </a:rPr>
              <a:t>从图中可以看出，在程序并行执行部分占比等于</a:t>
            </a:r>
            <a:r>
              <a:rPr lang="en-US" altLang="zh-CN" sz="1200" dirty="0">
                <a:latin typeface="Arial" panose="020B0604020202020204" pitchFamily="34" charset="0"/>
              </a:rPr>
              <a:t>90%</a:t>
            </a:r>
            <a:r>
              <a:rPr lang="zh-CN" altLang="en-US" sz="1200" dirty="0">
                <a:latin typeface="Arial" panose="020B0604020202020204" pitchFamily="34" charset="0"/>
              </a:rPr>
              <a:t>时，并行处理单元到了</a:t>
            </a:r>
            <a:r>
              <a:rPr lang="en-US" altLang="zh-CN" sz="1200" dirty="0">
                <a:latin typeface="Arial" panose="020B0604020202020204" pitchFamily="34" charset="0"/>
              </a:rPr>
              <a:t>64</a:t>
            </a:r>
            <a:r>
              <a:rPr lang="zh-CN" altLang="en-US" sz="1200" dirty="0">
                <a:latin typeface="Arial" panose="020B0604020202020204" pitchFamily="34" charset="0"/>
              </a:rPr>
              <a:t>个以后三种处理器的加速比基本不再增大，对于</a:t>
            </a:r>
            <a:r>
              <a:rPr lang="en-US" altLang="zh-CN" sz="1200" dirty="0">
                <a:latin typeface="Arial" panose="020B0604020202020204" pitchFamily="34" charset="0"/>
              </a:rPr>
              <a:t>CPU</a:t>
            </a:r>
            <a:r>
              <a:rPr lang="zh-CN" altLang="en-US" sz="1200" dirty="0">
                <a:latin typeface="Arial" panose="020B0604020202020204" pitchFamily="34" charset="0"/>
              </a:rPr>
              <a:t>来说增加并行处理单元数并不能显著提升</a:t>
            </a:r>
            <a:r>
              <a:rPr lang="en-US" altLang="zh-CN" sz="1200" dirty="0">
                <a:latin typeface="Arial" panose="020B0604020202020204" pitchFamily="34" charset="0"/>
              </a:rPr>
              <a:t>CPU</a:t>
            </a:r>
            <a:r>
              <a:rPr lang="zh-CN" altLang="en-US" sz="1200" dirty="0">
                <a:latin typeface="Arial" panose="020B0604020202020204" pitchFamily="34" charset="0"/>
              </a:rPr>
              <a:t>处理不同并行占比程序的性能。而</a:t>
            </a:r>
            <a:r>
              <a:rPr lang="en-US" altLang="zh-CN" sz="1200" dirty="0">
                <a:latin typeface="Arial" panose="020B0604020202020204" pitchFamily="34" charset="0"/>
              </a:rPr>
              <a:t>GPU</a:t>
            </a:r>
            <a:r>
              <a:rPr lang="zh-CN" altLang="en-US" sz="1200" dirty="0">
                <a:latin typeface="Arial" panose="020B0604020202020204" pitchFamily="34" charset="0"/>
              </a:rPr>
              <a:t>提供了</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多核并行计算的根底结构，且核心处理单元数十分多，能够很好的支撑并行计算。</a:t>
            </a:r>
            <a:r>
              <a:rPr lang="zh-CN" altLang="en-US" sz="1200" dirty="0">
                <a:latin typeface="Arial" panose="020B0604020202020204" pitchFamily="34" charset="0"/>
              </a:rPr>
              <a:t>而对于</a:t>
            </a:r>
            <a:r>
              <a:rPr lang="en-US" altLang="zh-CN" sz="1200" dirty="0">
                <a:latin typeface="Arial" panose="020B0604020202020204" pitchFamily="34" charset="0"/>
              </a:rPr>
              <a:t>DNN</a:t>
            </a:r>
            <a:r>
              <a:rPr lang="zh-CN" altLang="en-US" sz="1200" dirty="0">
                <a:latin typeface="Arial" panose="020B0604020202020204" pitchFamily="34" charset="0"/>
              </a:rPr>
              <a:t>专用非冯诺依曼架构，程序并行部分几乎可以达到</a:t>
            </a:r>
            <a:r>
              <a:rPr lang="en-US" altLang="zh-CN" sz="1200" dirty="0">
                <a:latin typeface="Arial" panose="020B0604020202020204" pitchFamily="34" charset="0"/>
              </a:rPr>
              <a:t>100%</a:t>
            </a:r>
            <a:r>
              <a:rPr lang="zh-CN" altLang="en-US" sz="1200" dirty="0">
                <a:latin typeface="Arial" panose="020B0604020202020204" pitchFamily="34" charset="0"/>
              </a:rPr>
              <a:t>，所以增加并行处理单元，</a:t>
            </a:r>
            <a:r>
              <a:rPr lang="en-US" altLang="zh-CN" sz="1200" dirty="0">
                <a:latin typeface="Arial" panose="020B0604020202020204" pitchFamily="34" charset="0"/>
              </a:rPr>
              <a:t>NPU</a:t>
            </a:r>
            <a:r>
              <a:rPr lang="zh-CN" altLang="en-US" sz="1200" dirty="0">
                <a:latin typeface="Arial" panose="020B0604020202020204" pitchFamily="34" charset="0"/>
              </a:rPr>
              <a:t>加速比仍能继续上升。</a:t>
            </a:r>
            <a:endParaRPr lang="zh-CN" altLang="zh-CN" dirty="0">
              <a:latin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Arial" panose="020B0604020202020204" pitchFamily="34" charset="0"/>
              </a:rPr>
              <a:t>先将权重矩阵</a:t>
            </a:r>
            <a:r>
              <a:rPr lang="en-US" altLang="zh-CN" dirty="0">
                <a:latin typeface="Arial" panose="020B0604020202020204" pitchFamily="34" charset="0"/>
              </a:rPr>
              <a:t>W</a:t>
            </a:r>
            <a:r>
              <a:rPr lang="zh-CN" altLang="en-US" dirty="0">
                <a:latin typeface="Arial" panose="020B0604020202020204" pitchFamily="34" charset="0"/>
              </a:rPr>
              <a:t>的每个值取出存放在运算单元，作为一个乘数，再将输入矩阵</a:t>
            </a:r>
            <a:r>
              <a:rPr lang="en-US" altLang="zh-CN" dirty="0">
                <a:latin typeface="Arial" panose="020B0604020202020204" pitchFamily="34" charset="0"/>
              </a:rPr>
              <a:t>A</a:t>
            </a:r>
            <a:r>
              <a:rPr lang="zh-CN" altLang="en-US" dirty="0">
                <a:latin typeface="Arial" panose="020B0604020202020204" pitchFamily="34" charset="0"/>
              </a:rPr>
              <a:t>特殊排列，“流动”地广播到各个运算单元，作为另一个乘数，矩阵流动完成，就可以得到输出矩阵。</a:t>
            </a:r>
            <a:endParaRPr lang="zh-CN" altLang="zh-CN" dirty="0">
              <a:latin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PE</a:t>
            </a:r>
            <a:r>
              <a:rPr lang="zh-CN" altLang="en-US" dirty="0">
                <a:latin typeface="Arial" panose="020B0604020202020204" pitchFamily="34" charset="0"/>
              </a:rPr>
              <a:t>越多，每个周期的计算量越大，但是如果没有足够的片上缓冲器给</a:t>
            </a:r>
            <a:r>
              <a:rPr lang="en-US" altLang="zh-CN" dirty="0">
                <a:latin typeface="Arial" panose="020B0604020202020204" pitchFamily="34" charset="0"/>
              </a:rPr>
              <a:t>PE</a:t>
            </a:r>
            <a:r>
              <a:rPr lang="zh-CN" altLang="en-US" dirty="0">
                <a:latin typeface="Arial" panose="020B0604020202020204" pitchFamily="34" charset="0"/>
              </a:rPr>
              <a:t>提供数据，那么</a:t>
            </a:r>
            <a:r>
              <a:rPr lang="en-US" altLang="zh-CN" dirty="0">
                <a:latin typeface="Arial" panose="020B0604020202020204" pitchFamily="34" charset="0"/>
              </a:rPr>
              <a:t>PE</a:t>
            </a:r>
            <a:r>
              <a:rPr lang="zh-CN" altLang="en-US" dirty="0">
                <a:latin typeface="Arial" panose="020B0604020202020204" pitchFamily="34" charset="0"/>
              </a:rPr>
              <a:t>的利用率会降低。片上缓冲器的数量与片上存储带宽密切相关，片上缓冲器越大，那么所需要的存储带宽就可以降低，因为更多的数据可以被存储在片上以备后续的重用。</a:t>
            </a:r>
            <a:endParaRPr lang="en-US" altLang="zh-CN" dirty="0">
              <a:latin typeface="Arial" panose="020B0604020202020204" pitchFamily="34" charset="0"/>
            </a:endParaRPr>
          </a:p>
          <a:p>
            <a:r>
              <a:rPr lang="zh-CN" altLang="en-US" dirty="0">
                <a:latin typeface="Arial" panose="020B0604020202020204" pitchFamily="34" charset="0"/>
              </a:rPr>
              <a:t>在</a:t>
            </a:r>
            <a:r>
              <a:rPr lang="en-US" altLang="zh-CN" dirty="0">
                <a:latin typeface="Arial" panose="020B0604020202020204" pitchFamily="34" charset="0"/>
              </a:rPr>
              <a:t>PE</a:t>
            </a:r>
            <a:r>
              <a:rPr lang="zh-CN" altLang="en-US" dirty="0">
                <a:latin typeface="Arial" panose="020B0604020202020204" pitchFamily="34" charset="0"/>
              </a:rPr>
              <a:t>阵列中增加</a:t>
            </a:r>
            <a:r>
              <a:rPr lang="en-US" altLang="zh-CN" dirty="0">
                <a:latin typeface="Arial" panose="020B0604020202020204" pitchFamily="34" charset="0"/>
              </a:rPr>
              <a:t>PE</a:t>
            </a:r>
            <a:r>
              <a:rPr lang="zh-CN" altLang="en-US" dirty="0">
                <a:latin typeface="Arial" panose="020B0604020202020204" pitchFamily="34" charset="0"/>
              </a:rPr>
              <a:t>数量能够增加每个周期的运算量，但是对于不同种类的</a:t>
            </a:r>
            <a:r>
              <a:rPr lang="en-US" altLang="zh-CN" dirty="0">
                <a:latin typeface="Arial" panose="020B0604020202020204" pitchFamily="34" charset="0"/>
              </a:rPr>
              <a:t>DNN</a:t>
            </a:r>
            <a:r>
              <a:rPr lang="zh-CN" altLang="en-US" dirty="0">
                <a:latin typeface="Arial" panose="020B0604020202020204" pitchFamily="34" charset="0"/>
              </a:rPr>
              <a:t>，只有分配给</a:t>
            </a:r>
            <a:r>
              <a:rPr lang="en-US" altLang="zh-CN" dirty="0">
                <a:latin typeface="Arial" panose="020B0604020202020204" pitchFamily="34" charset="0"/>
              </a:rPr>
              <a:t>PE</a:t>
            </a:r>
            <a:r>
              <a:rPr lang="zh-CN" altLang="en-US" dirty="0">
                <a:latin typeface="Arial" panose="020B0604020202020204" pitchFamily="34" charset="0"/>
              </a:rPr>
              <a:t>阵列的并发数得到保证时，</a:t>
            </a:r>
            <a:r>
              <a:rPr lang="en-US" altLang="zh-CN" dirty="0">
                <a:latin typeface="Arial" panose="020B0604020202020204" pitchFamily="34" charset="0"/>
              </a:rPr>
              <a:t>PE</a:t>
            </a:r>
            <a:r>
              <a:rPr lang="zh-CN" altLang="en-US" dirty="0">
                <a:latin typeface="Arial" panose="020B0604020202020204" pitchFamily="34" charset="0"/>
              </a:rPr>
              <a:t>的利用率才能较高。</a:t>
            </a:r>
            <a:endParaRPr lang="zh-CN" altLang="zh-CN" dirty="0">
              <a:latin typeface="Arial" panose="020B060402020202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r>
              <a:rPr lang="en-US" altLang="zh-CN" sz="1200" b="0" i="0" kern="1200" dirty="0">
                <a:solidFill>
                  <a:schemeClr val="tx1"/>
                </a:solidFill>
                <a:effectLst/>
                <a:latin typeface="Arial" panose="020B0604020202020204" pitchFamily="34" charset="0"/>
                <a:ea typeface="宋体" panose="02010600030101010101" pitchFamily="2" charset="-122"/>
                <a:cs typeface="+mn-cs"/>
              </a:rPr>
              <a:t>1.</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神经网络具有基本的容错能力，所以适当降低数据精度不会影响计算结果的准确性。</a:t>
            </a:r>
            <a:endParaRPr lang="en-US" altLang="zh-CN"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altLang="zh-CN" sz="1200" b="0" i="0" kern="1200" dirty="0">
                <a:solidFill>
                  <a:schemeClr val="tx1"/>
                </a:solidFill>
                <a:effectLst/>
                <a:latin typeface="Arial" panose="020B0604020202020204" pitchFamily="34" charset="0"/>
                <a:ea typeface="宋体" panose="02010600030101010101" pitchFamily="2" charset="-122"/>
                <a:cs typeface="+mn-cs"/>
              </a:rPr>
              <a:t>2.</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即使执行相同的操作，如果计算或数据流顺序不同，访问存储器的顺序也会改变，有可能会导致不同的外部存储器访问量。因此需要我们去优化计算流程和数据流。</a:t>
            </a:r>
            <a:endParaRPr lang="en-US" altLang="zh-CN"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altLang="zh-CN" sz="1200" b="0" i="0" kern="1200" dirty="0">
                <a:solidFill>
                  <a:schemeClr val="tx1"/>
                </a:solidFill>
                <a:effectLst/>
                <a:latin typeface="Arial" panose="020B0604020202020204" pitchFamily="34" charset="0"/>
                <a:ea typeface="宋体" panose="02010600030101010101" pitchFamily="2" charset="-122"/>
                <a:cs typeface="+mn-cs"/>
              </a:rPr>
              <a:t>3.</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在</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DNN</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中，单个神经元是与多个相邻神经元相连的，部分连接会共享权重参数。这意味着每个数据都会被重复用于多次计算，有效利用这一点可以显著提高</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DNPU</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的计算效率。</a:t>
            </a:r>
            <a:endParaRPr lang="en-US" altLang="zh-CN"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altLang="zh-CN" sz="1200" b="0" i="0" kern="1200" dirty="0">
                <a:solidFill>
                  <a:schemeClr val="tx1"/>
                </a:solidFill>
                <a:effectLst/>
                <a:latin typeface="Arial" panose="020B0604020202020204" pitchFamily="34" charset="0"/>
                <a:ea typeface="宋体" panose="02010600030101010101" pitchFamily="2" charset="-122"/>
                <a:cs typeface="+mn-cs"/>
              </a:rPr>
              <a:t>4.</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数据的稀疏性表明了数据中零元素的多少，如果零元素参与的计算省略，那么也可以提升</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DNPU</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计算效率。</a:t>
            </a:r>
            <a:endParaRPr lang="en-US" altLang="zh-CN"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altLang="zh-CN" sz="1200" b="0" i="0" kern="1200" dirty="0">
                <a:solidFill>
                  <a:schemeClr val="tx1"/>
                </a:solidFill>
                <a:effectLst/>
                <a:latin typeface="Arial" panose="020B0604020202020204" pitchFamily="34" charset="0"/>
                <a:ea typeface="宋体" panose="02010600030101010101" pitchFamily="2" charset="-122"/>
                <a:cs typeface="+mn-cs"/>
              </a:rPr>
              <a:t>5.</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定制的</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ALU</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可以采用浮点定点混合模式，也可以根据需求配置不同数据位宽，或者增加查找表等。</a:t>
            </a:r>
            <a:endParaRPr lang="en-US" altLang="zh-CN" sz="1200" b="0" i="0" kern="1200" dirty="0">
              <a:solidFill>
                <a:schemeClr val="tx1"/>
              </a:solidFill>
              <a:effectLst/>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b="1" dirty="0">
                <a:latin typeface="Arial" panose="020B0604020202020204" pitchFamily="34" charset="0"/>
              </a:rPr>
              <a:t>接下来，我们来讲</a:t>
            </a:r>
            <a:r>
              <a:rPr lang="en-US" altLang="zh-CN" b="1" dirty="0">
                <a:latin typeface="Arial" panose="020B0604020202020204" pitchFamily="34" charset="0"/>
              </a:rPr>
              <a:t>DNN</a:t>
            </a:r>
            <a:r>
              <a:rPr lang="zh-CN" altLang="en-US" b="1" dirty="0">
                <a:latin typeface="Arial" panose="020B0604020202020204" pitchFamily="34" charset="0"/>
              </a:rPr>
              <a:t>硬件的异构架构。首先，我们为什么要用异构架构呢？</a:t>
            </a:r>
            <a:endParaRPr lang="en-US" altLang="zh-CN" b="1" dirty="0">
              <a:latin typeface="Arial" panose="020B0604020202020204" pitchFamily="34" charset="0"/>
            </a:endParaRPr>
          </a:p>
          <a:p>
            <a:r>
              <a:rPr lang="en-US" altLang="zh-CN" sz="1200" b="1" i="0" kern="1200" dirty="0">
                <a:solidFill>
                  <a:schemeClr val="tx1"/>
                </a:solidFill>
                <a:effectLst/>
                <a:latin typeface="Arial" panose="020B0604020202020204" pitchFamily="34" charset="0"/>
                <a:ea typeface="宋体" panose="02010600030101010101" pitchFamily="2" charset="-122"/>
                <a:cs typeface="+mn-cs"/>
              </a:rPr>
              <a:t>1. </a:t>
            </a:r>
            <a:r>
              <a:rPr lang="zh-CN" altLang="en-US" sz="1200" b="1" i="0" kern="1200" dirty="0">
                <a:solidFill>
                  <a:schemeClr val="tx1"/>
                </a:solidFill>
                <a:effectLst/>
                <a:latin typeface="Arial" panose="020B0604020202020204" pitchFamily="34" charset="0"/>
                <a:ea typeface="宋体" panose="02010600030101010101" pitchFamily="2" charset="-122"/>
                <a:cs typeface="+mn-cs"/>
              </a:rPr>
              <a:t>从任务需求的角度来说，智能芯片使用异构架构的原因是因为它可以更好地满足处理复杂任务的需求。异构架构由不同类型的处理器单元组成，每个处理器单元都针对不同类型的任务进行了优化。举例来说，某些处理器单元可能专门用于处理计算密集型任务，而其他处理器单元则更适合处理数据密集型任务。将不同类型的处理器单元组合在一起可以更有效地处理多种类型的任务，从而提高智能芯片的性能和效率。</a:t>
            </a:r>
            <a:endParaRPr lang="en-US" altLang="zh-CN" sz="1200" b="1" i="0" kern="1200" dirty="0">
              <a:solidFill>
                <a:schemeClr val="tx1"/>
              </a:solidFill>
              <a:effectLst/>
              <a:latin typeface="Arial" panose="020B0604020202020204" pitchFamily="34" charset="0"/>
              <a:ea typeface="宋体" panose="02010600030101010101" pitchFamily="2" charset="-122"/>
              <a:cs typeface="+mn-cs"/>
            </a:endParaRPr>
          </a:p>
          <a:p>
            <a:r>
              <a:rPr lang="en-US" altLang="zh-CN" sz="1200" b="1" i="0" kern="1200" dirty="0">
                <a:solidFill>
                  <a:schemeClr val="tx1"/>
                </a:solidFill>
                <a:effectLst/>
                <a:latin typeface="Arial" panose="020B0604020202020204" pitchFamily="34" charset="0"/>
                <a:ea typeface="宋体" panose="02010600030101010101" pitchFamily="2" charset="-122"/>
                <a:cs typeface="+mn-cs"/>
              </a:rPr>
              <a:t>2. </a:t>
            </a:r>
            <a:r>
              <a:rPr lang="zh-CN" altLang="en-US" sz="1200" b="1" i="0" kern="1200" dirty="0">
                <a:solidFill>
                  <a:schemeClr val="tx1"/>
                </a:solidFill>
                <a:effectLst/>
                <a:latin typeface="Arial" panose="020B0604020202020204" pitchFamily="34" charset="0"/>
                <a:ea typeface="宋体" panose="02010600030101010101" pitchFamily="2" charset="-122"/>
                <a:cs typeface="+mn-cs"/>
              </a:rPr>
              <a:t>从能效、功耗的角度来说，使用异构架构还可以降低功耗和延迟。例如，在某些情况下，特定类型的任务可以被某些处理器单元更快地处理，从而更快地完成任务并降低总体功耗。异构架构还更好地支持深度学习和其他人工智能应用程序，因为这些应用程序需要同时处理多种类型的任务，包括计算密集型和数据密集型任务。从产品生命周期的角度来说，异构架构也可以依赖通用计算单元加以支持，不至于很快被淘汰，有利于延长芯片的生命周期。</a:t>
            </a:r>
            <a:endParaRPr lang="zh-CN" altLang="en-US" sz="1200" b="0" i="0" kern="1200" dirty="0">
              <a:solidFill>
                <a:schemeClr val="tx1"/>
              </a:solidFill>
              <a:effectLst/>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mc:AlternateContent xmlns:mc="http://schemas.openxmlformats.org/markup-compatibility/2006">
        <mc:Choice xmlns:a14="http://schemas.microsoft.com/office/drawing/2010/main" Requires="a14">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b="1" dirty="0">
                    <a:latin typeface="Arial" panose="020B0604020202020204" pitchFamily="34" charset="0"/>
                  </a:rPr>
                  <a:t>在我们学习</a:t>
                </a:r>
                <a:r>
                  <a:rPr lang="en-US" altLang="zh-CN" b="1" dirty="0">
                    <a:latin typeface="Arial" panose="020B0604020202020204" pitchFamily="34" charset="0"/>
                  </a:rPr>
                  <a:t>DNN</a:t>
                </a:r>
                <a:r>
                  <a:rPr lang="zh-CN" altLang="en-US" b="1" dirty="0">
                    <a:latin typeface="Arial" panose="020B0604020202020204" pitchFamily="34" charset="0"/>
                  </a:rPr>
                  <a:t>异构硬件架构之前，先来回顾一下数据、权重的可复用性</a:t>
                </a:r>
                <a:endParaRPr lang="en-US" altLang="zh-CN" b="1" dirty="0">
                  <a:latin typeface="Arial" panose="020B0604020202020204" pitchFamily="34" charset="0"/>
                </a:endParaRPr>
              </a:p>
              <a:p>
                <a:r>
                  <a:rPr lang="zh-CN" altLang="en-US" b="1" dirty="0">
                    <a:latin typeface="Arial" panose="020B0604020202020204" pitchFamily="34" charset="0"/>
                  </a:rPr>
                  <a:t>复用性主要是指：激活复用和权重复用</a:t>
                </a:r>
                <a:endParaRPr lang="en-US" altLang="zh-CN" b="1" dirty="0">
                  <a:latin typeface="Arial" panose="020B0604020202020204" pitchFamily="34" charset="0"/>
                </a:endParaRPr>
              </a:p>
              <a:p>
                <a:r>
                  <a:rPr lang="zh-CN" altLang="en-US" b="1" dirty="0">
                    <a:latin typeface="Arial" panose="020B0604020202020204" pitchFamily="34" charset="0"/>
                  </a:rPr>
                  <a:t>激活复用数：单个输入数据调用的次数</a:t>
                </a:r>
                <a:endParaRPr lang="en-US" altLang="zh-CN" b="1" dirty="0">
                  <a:latin typeface="Arial" panose="020B0604020202020204" pitchFamily="34" charset="0"/>
                </a:endParaRPr>
              </a:p>
              <a:p>
                <a:r>
                  <a:rPr lang="zh-CN" altLang="en-US" b="1" dirty="0">
                    <a:latin typeface="Arial" panose="020B0604020202020204" pitchFamily="34" charset="0"/>
                  </a:rPr>
                  <a:t>权重复用数：单个权重参数调用的次数</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对于</a:t>
                </a:r>
                <a:r>
                  <a:rPr lang="en-US" altLang="zh-CN" b="1" dirty="0">
                    <a:latin typeface="Arial" panose="020B0604020202020204" pitchFamily="34" charset="0"/>
                  </a:rPr>
                  <a:t>CNN</a:t>
                </a:r>
                <a:r>
                  <a:rPr lang="zh-CN" altLang="en-US" b="1" dirty="0">
                    <a:latin typeface="Arial" panose="020B0604020202020204" pitchFamily="34" charset="0"/>
                  </a:rPr>
                  <a:t>而言，</a:t>
                </a:r>
                <a:r>
                  <a:rPr lang="zh-CN" altLang="en-US" sz="1200" b="1" i="0" kern="1200" dirty="0">
                    <a:solidFill>
                      <a:schemeClr val="tx1"/>
                    </a:solidFill>
                    <a:effectLst/>
                    <a:latin typeface="Arial" panose="020B0604020202020204" pitchFamily="34" charset="0"/>
                    <a:ea typeface="宋体" panose="02010600030101010101" pitchFamily="2" charset="-122"/>
                    <a:cs typeface="+mn-cs"/>
                  </a:rPr>
                  <a:t>在卷积运算中，每个输入矩阵上的单个数据的复用次数，在卷积过程中，会和每个卷积核中的元素都做一次乘法。所以，</a:t>
                </a:r>
                <a:r>
                  <a:rPr lang="zh-CN" altLang="en-US" b="1" dirty="0">
                    <a:latin typeface="Arial" panose="020B0604020202020204" pitchFamily="34" charset="0"/>
                  </a:rPr>
                  <a:t>激活复用数</a:t>
                </a:r>
                <a:r>
                  <a:rPr lang="en-US" altLang="zh-CN" b="1" dirty="0">
                    <a:latin typeface="Arial" panose="020B0604020202020204" pitchFamily="34" charset="0"/>
                  </a:rPr>
                  <a:t>=</a:t>
                </a:r>
                <a:r>
                  <a:rPr lang="zh-CN" altLang="en-US" sz="1200" b="1" kern="0" dirty="0">
                    <a:solidFill>
                      <a:srgbClr val="002060"/>
                    </a:solidFill>
                    <a:latin typeface="微软雅黑" panose="020B0503020204020204" pitchFamily="34" charset="-122"/>
                    <a:ea typeface="微软雅黑" panose="020B0503020204020204" pitchFamily="34" charset="-122"/>
                  </a:rPr>
                  <a:t>卷积核宽度</a:t>
                </a:r>
                <a14:m>
                  <m:oMath xmlns:m="http://schemas.openxmlformats.org/officeDocument/2006/math">
                    <m:r>
                      <a:rPr lang="en-US" altLang="zh-CN" sz="1200" b="1" i="1" kern="0" smtClean="0">
                        <a:solidFill>
                          <a:srgbClr val="002060"/>
                        </a:solidFill>
                        <a:latin typeface="Cambria Math" panose="02040503050406030204" pitchFamily="18" charset="0"/>
                        <a:ea typeface="微软雅黑" panose="020B0503020204020204" pitchFamily="34" charset="-122"/>
                      </a:rPr>
                      <m:t>×</m:t>
                    </m:r>
                  </m:oMath>
                </a14:m>
                <a:r>
                  <a:rPr lang="zh-CN" altLang="en-US" sz="1200" b="1" kern="0" dirty="0">
                    <a:solidFill>
                      <a:srgbClr val="002060"/>
                    </a:solidFill>
                    <a:latin typeface="微软雅黑" panose="020B0503020204020204" pitchFamily="34" charset="-122"/>
                    <a:ea typeface="微软雅黑" panose="020B0503020204020204" pitchFamily="34" charset="-122"/>
                  </a:rPr>
                  <a:t>卷积核高度</a:t>
                </a:r>
                <a14:m>
                  <m:oMath xmlns:m="http://schemas.openxmlformats.org/officeDocument/2006/math">
                    <m:r>
                      <a:rPr lang="en-US" altLang="zh-CN" sz="1200" b="1" i="1" kern="0" smtClean="0">
                        <a:solidFill>
                          <a:srgbClr val="002060"/>
                        </a:solidFill>
                        <a:latin typeface="Cambria Math" panose="02040503050406030204" pitchFamily="18" charset="0"/>
                        <a:ea typeface="微软雅黑" panose="020B0503020204020204" pitchFamily="34" charset="-122"/>
                      </a:rPr>
                      <m:t>×</m:t>
                    </m:r>
                  </m:oMath>
                </a14:m>
                <a:r>
                  <a:rPr lang="en-US" altLang="zh-CN" sz="1200" b="1" kern="0" dirty="0">
                    <a:solidFill>
                      <a:srgbClr val="002060"/>
                    </a:solidFill>
                    <a:latin typeface="微软雅黑" panose="020B0503020204020204" pitchFamily="34" charset="-122"/>
                    <a:ea typeface="微软雅黑" panose="020B0503020204020204" pitchFamily="34" charset="-122"/>
                  </a:rPr>
                  <a:t> </a:t>
                </a:r>
                <a:r>
                  <a:rPr lang="zh-CN" altLang="en-US" sz="1200" b="1" kern="0" dirty="0">
                    <a:solidFill>
                      <a:srgbClr val="002060"/>
                    </a:solidFill>
                    <a:latin typeface="微软雅黑" panose="020B0503020204020204" pitchFamily="34" charset="-122"/>
                    <a:ea typeface="微软雅黑" panose="020B0503020204020204" pitchFamily="34" charset="-122"/>
                  </a:rPr>
                  <a:t>输出的通道数   </a:t>
                </a:r>
                <a:endParaRPr lang="en-US" altLang="zh-CN" sz="1200" b="1" i="0" kern="0" dirty="0">
                  <a:solidFill>
                    <a:srgbClr val="002060"/>
                  </a:solidFill>
                  <a:effectLst/>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sz="1200" b="1" i="0" kern="1200" dirty="0">
                    <a:solidFill>
                      <a:schemeClr val="tx1"/>
                    </a:solidFill>
                    <a:effectLst/>
                    <a:latin typeface="Arial" panose="020B0604020202020204" pitchFamily="34" charset="0"/>
                    <a:ea typeface="宋体" panose="02010600030101010101" pitchFamily="2" charset="-122"/>
                    <a:cs typeface="+mn-cs"/>
                  </a:rPr>
                  <a:t>在卷积过程中，卷积核的权重矩阵会在每批输入数据上反复调用。所以，</a:t>
                </a:r>
                <a:r>
                  <a:rPr lang="zh-CN" altLang="en-US" sz="1200" b="1" kern="0" dirty="0">
                    <a:solidFill>
                      <a:srgbClr val="002060"/>
                    </a:solidFill>
                    <a:latin typeface="微软雅黑" panose="020B0503020204020204" pitchFamily="34" charset="-122"/>
                    <a:ea typeface="微软雅黑" panose="020B0503020204020204" pitchFamily="34" charset="-122"/>
                  </a:rPr>
                  <a:t>权重复用数</a:t>
                </a:r>
                <a:r>
                  <a:rPr lang="en-US" altLang="zh-CN" sz="1200" b="1" kern="0" dirty="0">
                    <a:solidFill>
                      <a:srgbClr val="002060"/>
                    </a:solidFill>
                    <a:latin typeface="微软雅黑" panose="020B0503020204020204" pitchFamily="34" charset="-122"/>
                    <a:ea typeface="微软雅黑" panose="020B0503020204020204" pitchFamily="34" charset="-122"/>
                  </a:rPr>
                  <a:t>=</a:t>
                </a:r>
                <a:r>
                  <a:rPr lang="zh-CN" altLang="en-US" sz="1200" b="1" kern="0" dirty="0">
                    <a:solidFill>
                      <a:srgbClr val="002060"/>
                    </a:solidFill>
                    <a:latin typeface="微软雅黑" panose="020B0503020204020204" pitchFamily="34" charset="-122"/>
                    <a:ea typeface="微软雅黑" panose="020B0503020204020204" pitchFamily="34" charset="-122"/>
                  </a:rPr>
                  <a:t>输出层宽度</a:t>
                </a:r>
                <a:r>
                  <a:rPr lang="en-US" altLang="zh-CN" sz="1200" b="1" kern="0" dirty="0">
                    <a:solidFill>
                      <a:srgbClr val="002060"/>
                    </a:solidFill>
                    <a:latin typeface="微软雅黑" panose="020B0503020204020204" pitchFamily="34" charset="-122"/>
                    <a:ea typeface="微软雅黑" panose="020B0503020204020204" pitchFamily="34" charset="-122"/>
                  </a:rPr>
                  <a:t> </a:t>
                </a:r>
                <a14:m>
                  <m:oMath xmlns:m="http://schemas.openxmlformats.org/officeDocument/2006/math">
                    <m:r>
                      <a:rPr lang="en-US" altLang="zh-CN" sz="1200" b="1" i="1" kern="0" smtClean="0">
                        <a:solidFill>
                          <a:srgbClr val="002060"/>
                        </a:solidFill>
                        <a:latin typeface="Cambria Math" panose="02040503050406030204" pitchFamily="18" charset="0"/>
                        <a:ea typeface="微软雅黑" panose="020B0503020204020204" pitchFamily="34" charset="-122"/>
                      </a:rPr>
                      <m:t>×</m:t>
                    </m:r>
                  </m:oMath>
                </a14:m>
                <a:r>
                  <a:rPr lang="zh-CN" altLang="en-US" sz="1200" b="1" kern="0" dirty="0">
                    <a:solidFill>
                      <a:srgbClr val="002060"/>
                    </a:solidFill>
                    <a:latin typeface="微软雅黑" panose="020B0503020204020204" pitchFamily="34" charset="-122"/>
                    <a:ea typeface="微软雅黑" panose="020B0503020204020204" pitchFamily="34" charset="-122"/>
                  </a:rPr>
                  <a:t>输出层高度</a:t>
                </a:r>
                <a:r>
                  <a:rPr lang="en-US" altLang="zh-CN" sz="1200" b="1" kern="0" dirty="0">
                    <a:solidFill>
                      <a:srgbClr val="002060"/>
                    </a:solidFill>
                    <a:latin typeface="微软雅黑" panose="020B0503020204020204" pitchFamily="34" charset="-122"/>
                    <a:ea typeface="微软雅黑" panose="020B0503020204020204" pitchFamily="34" charset="-122"/>
                  </a:rPr>
                  <a:t> </a:t>
                </a:r>
                <a14:m>
                  <m:oMath xmlns:m="http://schemas.openxmlformats.org/officeDocument/2006/math">
                    <m:r>
                      <a:rPr lang="en-US" altLang="zh-CN" sz="1200" b="1" i="1" kern="0" smtClean="0">
                        <a:solidFill>
                          <a:srgbClr val="002060"/>
                        </a:solidFill>
                        <a:latin typeface="Cambria Math" panose="02040503050406030204" pitchFamily="18" charset="0"/>
                        <a:ea typeface="微软雅黑" panose="020B0503020204020204" pitchFamily="34" charset="-122"/>
                      </a:rPr>
                      <m:t>×</m:t>
                    </m:r>
                  </m:oMath>
                </a14:m>
                <a:r>
                  <a:rPr lang="en-US" altLang="zh-CN" sz="1200" b="1" kern="0" dirty="0">
                    <a:solidFill>
                      <a:srgbClr val="002060"/>
                    </a:solidFill>
                    <a:latin typeface="微软雅黑" panose="020B0503020204020204" pitchFamily="34" charset="-122"/>
                    <a:ea typeface="微软雅黑" panose="020B0503020204020204" pitchFamily="34" charset="-122"/>
                  </a:rPr>
                  <a:t> </a:t>
                </a:r>
                <a:r>
                  <a:rPr lang="zh-CN" altLang="en-US" sz="1200" b="1" kern="0" dirty="0">
                    <a:solidFill>
                      <a:srgbClr val="002060"/>
                    </a:solidFill>
                    <a:latin typeface="微软雅黑" panose="020B0503020204020204" pitchFamily="34" charset="-122"/>
                    <a:ea typeface="微软雅黑" panose="020B0503020204020204" pitchFamily="34" charset="-122"/>
                  </a:rPr>
                  <a:t>批尺寸</a:t>
                </a:r>
                <a:endParaRPr lang="en-US" altLang="zh-CN" b="1" dirty="0">
                  <a:latin typeface="Arial" panose="020B0604020202020204" pitchFamily="34" charset="0"/>
                </a:endParaRPr>
              </a:p>
            </p:txBody>
          </p:sp>
        </mc:Choice>
        <mc:Fallback>
          <p:sp>
            <p:nvSpPr>
              <p:cNvPr id="34818" name="备注占位符 2"/>
              <p:cNvSpPr>
                <a:spLocks noRot="1" noChangeAspect="1" noMove="1" noResize="1" noEditPoints="1" noAdjustHandles="1" noChangeArrowheads="1" noChangeShapeType="1" noTextEdit="1"/>
              </p:cNvSpPr>
              <p:nvPr>
                <p:ph type="body" idx="1"/>
              </p:nvPr>
            </p:nvSpPr>
            <p:spPr>
              <a:blipFill rotWithShape="1">
                <a:blip r:embed="rId3"/>
                <a:stretch>
                  <a:fillRect t="-7" r="6" b="7"/>
                </a:stretch>
              </a:blip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对于</a:t>
            </a:r>
            <a:r>
              <a:rPr lang="en-US" altLang="zh-CN" b="1" dirty="0">
                <a:latin typeface="Arial" panose="020B0604020202020204" pitchFamily="34" charset="0"/>
              </a:rPr>
              <a:t>MLP</a:t>
            </a:r>
            <a:r>
              <a:rPr lang="zh-CN" altLang="en-US" b="1" dirty="0">
                <a:latin typeface="Arial" panose="020B0604020202020204" pitchFamily="34" charset="0"/>
              </a:rPr>
              <a:t>和</a:t>
            </a:r>
            <a:r>
              <a:rPr lang="en-US" altLang="zh-CN" b="1" dirty="0">
                <a:latin typeface="Arial" panose="020B0604020202020204" pitchFamily="34" charset="0"/>
              </a:rPr>
              <a:t>RNN</a:t>
            </a:r>
            <a:r>
              <a:rPr lang="zh-CN" altLang="en-US" b="1" dirty="0">
                <a:latin typeface="Arial" panose="020B0604020202020204" pitchFamily="34" charset="0"/>
              </a:rPr>
              <a:t>而言，</a:t>
            </a:r>
            <a:r>
              <a:rPr lang="zh-CN" altLang="en-US" sz="1200" b="1" i="0" kern="1200" dirty="0">
                <a:solidFill>
                  <a:schemeClr val="tx1"/>
                </a:solidFill>
                <a:effectLst/>
                <a:latin typeface="Arial" panose="020B0604020202020204" pitchFamily="34" charset="0"/>
                <a:ea typeface="宋体" panose="02010600030101010101" pitchFamily="2" charset="-122"/>
                <a:cs typeface="+mn-cs"/>
              </a:rPr>
              <a:t> 每层的神经元输出都会跟上一次激活</a:t>
            </a:r>
            <a:r>
              <a:rPr lang="zh-CN" altLang="en-US" sz="1200" b="1" i="0" kern="1200" dirty="0">
                <a:solidFill>
                  <a:schemeClr val="tx1"/>
                </a:solidFill>
                <a:effectLst/>
                <a:latin typeface="Arial" panose="020B0604020202020204" pitchFamily="34" charset="0"/>
                <a:ea typeface="宋体" panose="02010600030101010101" pitchFamily="2" charset="-122"/>
                <a:cs typeface="+mn-cs"/>
              </a:rPr>
              <a:t>进行操作，所以</a:t>
            </a:r>
            <a:r>
              <a:rPr lang="zh-CN" altLang="en-US" b="1" dirty="0">
                <a:latin typeface="Arial" panose="020B0604020202020204" pitchFamily="34" charset="0"/>
              </a:rPr>
              <a:t>激活复用次数即是输出神经元的个数。而权重在一次推理过程中则是使用一次，因此权重复用数等于批尺寸。</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zh-CN" b="1" dirty="0">
              <a:latin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b="1" dirty="0">
                <a:latin typeface="Arial" panose="020B0604020202020204" pitchFamily="34" charset="0"/>
              </a:rPr>
              <a:t>下面这张图给出了</a:t>
            </a:r>
            <a:r>
              <a:rPr lang="en-US" altLang="zh-CN" b="1" dirty="0">
                <a:latin typeface="Arial" panose="020B0604020202020204" pitchFamily="34" charset="0"/>
              </a:rPr>
              <a:t>CNN</a:t>
            </a:r>
            <a:r>
              <a:rPr lang="zh-CN" altLang="en-US" b="1" dirty="0">
                <a:latin typeface="Arial" panose="020B0604020202020204" pitchFamily="34" charset="0"/>
              </a:rPr>
              <a:t>和</a:t>
            </a:r>
            <a:r>
              <a:rPr lang="en-US" altLang="zh-CN" b="1" dirty="0">
                <a:latin typeface="Arial" panose="020B0604020202020204" pitchFamily="34" charset="0"/>
              </a:rPr>
              <a:t>MLP/RNN</a:t>
            </a:r>
            <a:r>
              <a:rPr lang="zh-CN" altLang="en-US" b="1" dirty="0">
                <a:latin typeface="Arial" panose="020B0604020202020204" pitchFamily="34" charset="0"/>
              </a:rPr>
              <a:t>在 乘加运算量（</a:t>
            </a:r>
            <a:r>
              <a:rPr lang="en-US" altLang="zh-CN" b="1" dirty="0">
                <a:latin typeface="Arial" panose="020B0604020202020204" pitchFamily="34" charset="0"/>
              </a:rPr>
              <a:t># of MAC</a:t>
            </a:r>
            <a:r>
              <a:rPr lang="zh-CN" altLang="en-US" b="1" dirty="0">
                <a:latin typeface="Arial" panose="020B0604020202020204" pitchFamily="34" charset="0"/>
              </a:rPr>
              <a:t>）和参数访存操作量（</a:t>
            </a:r>
            <a:r>
              <a:rPr lang="en-US" altLang="zh-CN" b="1" dirty="0">
                <a:latin typeface="Arial" panose="020B0604020202020204" pitchFamily="34" charset="0"/>
              </a:rPr>
              <a:t># of Parameter</a:t>
            </a:r>
            <a:r>
              <a:rPr lang="zh-CN" altLang="en-US" b="1" dirty="0">
                <a:latin typeface="Arial" panose="020B0604020202020204" pitchFamily="34" charset="0"/>
              </a:rPr>
              <a:t>）的差异</a:t>
            </a:r>
            <a:endParaRPr lang="en-US" altLang="zh-CN" b="1" dirty="0">
              <a:latin typeface="Arial" panose="020B0604020202020204" pitchFamily="34" charset="0"/>
            </a:endParaRPr>
          </a:p>
          <a:p>
            <a:endParaRPr lang="en-US" altLang="zh-CN" b="1" dirty="0">
              <a:latin typeface="Arial" panose="020B0604020202020204" pitchFamily="34" charset="0"/>
            </a:endParaRPr>
          </a:p>
          <a:p>
            <a:r>
              <a:rPr lang="zh-CN" altLang="en-US" b="1" dirty="0">
                <a:latin typeface="Arial" panose="020B0604020202020204" pitchFamily="34" charset="0"/>
              </a:rPr>
              <a:t>如图所示，</a:t>
            </a:r>
            <a:r>
              <a:rPr lang="en-US" altLang="zh-CN" b="1" dirty="0">
                <a:latin typeface="Arial" panose="020B0604020202020204" pitchFamily="34" charset="0"/>
              </a:rPr>
              <a:t>CNN</a:t>
            </a:r>
            <a:r>
              <a:rPr lang="zh-CN" altLang="en-US" b="1" dirty="0">
                <a:latin typeface="Arial" panose="020B0604020202020204" pitchFamily="34" charset="0"/>
              </a:rPr>
              <a:t>的</a:t>
            </a:r>
            <a:r>
              <a:rPr lang="en-US" altLang="zh-CN" b="1" dirty="0">
                <a:latin typeface="Arial" panose="020B0604020202020204" pitchFamily="34" charset="0"/>
              </a:rPr>
              <a:t>MAC</a:t>
            </a:r>
            <a:r>
              <a:rPr lang="zh-CN" altLang="en-US" b="1" dirty="0">
                <a:latin typeface="Arial" panose="020B0604020202020204" pitchFamily="34" charset="0"/>
              </a:rPr>
              <a:t>运算量远大于参数访存操作量，</a:t>
            </a:r>
            <a:r>
              <a:rPr lang="en-US" altLang="zh-CN" b="1" dirty="0">
                <a:latin typeface="Arial" panose="020B0604020202020204" pitchFamily="34" charset="0"/>
              </a:rPr>
              <a:t>MLP/RNN</a:t>
            </a:r>
            <a:r>
              <a:rPr lang="zh-CN" altLang="en-US" b="1" dirty="0">
                <a:latin typeface="Arial" panose="020B0604020202020204" pitchFamily="34" charset="0"/>
              </a:rPr>
              <a:t>则相反，他们的参数访存操作量远大于</a:t>
            </a:r>
            <a:r>
              <a:rPr lang="en-US" altLang="zh-CN" b="1" dirty="0">
                <a:latin typeface="Arial" panose="020B0604020202020204" pitchFamily="34" charset="0"/>
              </a:rPr>
              <a:t>MAC</a:t>
            </a:r>
            <a:r>
              <a:rPr lang="zh-CN" altLang="en-US" b="1" dirty="0">
                <a:latin typeface="Arial" panose="020B0604020202020204" pitchFamily="34" charset="0"/>
              </a:rPr>
              <a:t>运算量。</a:t>
            </a:r>
            <a:endParaRPr lang="en-US" altLang="zh-CN" b="1" dirty="0">
              <a:latin typeface="Arial" panose="020B0604020202020204" pitchFamily="34" charset="0"/>
            </a:endParaRPr>
          </a:p>
          <a:p>
            <a:endParaRPr lang="en-US" altLang="zh-CN" b="1" dirty="0">
              <a:latin typeface="Arial" panose="020B0604020202020204" pitchFamily="34" charset="0"/>
            </a:endParaRPr>
          </a:p>
          <a:p>
            <a:r>
              <a:rPr lang="zh-CN" altLang="en-US" b="1" dirty="0">
                <a:latin typeface="Arial" panose="020B0604020202020204" pitchFamily="34" charset="0"/>
              </a:rPr>
              <a:t>因此异构架构能够很好的支持三类</a:t>
            </a:r>
            <a:r>
              <a:rPr lang="en-US" altLang="zh-CN" b="1" dirty="0">
                <a:latin typeface="Arial" panose="020B0604020202020204" pitchFamily="34" charset="0"/>
              </a:rPr>
              <a:t>DNN</a:t>
            </a:r>
            <a:r>
              <a:rPr lang="zh-CN" altLang="en-US" b="1" dirty="0">
                <a:latin typeface="Arial" panose="020B0604020202020204" pitchFamily="34" charset="0"/>
              </a:rPr>
              <a:t>在推理运算过程中的异质性。</a:t>
            </a:r>
            <a:endParaRPr lang="en-US" altLang="zh-CN" b="1" dirty="0">
              <a:latin typeface="Arial" panose="020B0604020202020204" pitchFamily="34" charset="0"/>
            </a:endParaRPr>
          </a:p>
          <a:p>
            <a:endParaRPr lang="en-US" altLang="zh-CN" b="1" dirty="0">
              <a:latin typeface="Arial" panose="020B060402020202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b="1" dirty="0">
                <a:latin typeface="Arial" panose="020B0604020202020204" pitchFamily="34" charset="0"/>
              </a:rPr>
              <a:t>处理器的芯片面积效率和计算能效同样重要，因为它会直接影响芯片造价。虽然说异构架构比通用架构的计算能效更高，但在考虑芯片面积效率的情况下，通用架构是更好的选择。</a:t>
            </a:r>
            <a:endParaRPr lang="en-US" altLang="zh-CN" b="1" dirty="0">
              <a:latin typeface="Arial" panose="020B0604020202020204" pitchFamily="34" charset="0"/>
            </a:endParaRPr>
          </a:p>
          <a:p>
            <a:pPr marL="0" indent="0" algn="l" rtl="0" eaLnBrk="0" fontAlgn="base" hangingPunct="0">
              <a:spcBef>
                <a:spcPct val="30000"/>
              </a:spcBef>
              <a:spcAft>
                <a:spcPct val="0"/>
              </a:spcAft>
              <a:buNone/>
            </a:pPr>
            <a:r>
              <a:rPr lang="zh-CN" altLang="en-US" b="1" dirty="0">
                <a:latin typeface="Arial" panose="020B0604020202020204" pitchFamily="34" charset="0"/>
              </a:rPr>
              <a:t>如果结合我们前面分析</a:t>
            </a:r>
            <a:r>
              <a:rPr lang="en-US" altLang="zh-CN" b="1" dirty="0">
                <a:latin typeface="Arial" panose="020B0604020202020204" pitchFamily="34" charset="0"/>
              </a:rPr>
              <a:t>CNN</a:t>
            </a:r>
            <a:r>
              <a:rPr lang="zh-CN" altLang="en-US" b="1" dirty="0">
                <a:latin typeface="Arial" panose="020B0604020202020204" pitchFamily="34" charset="0"/>
              </a:rPr>
              <a:t>与</a:t>
            </a:r>
            <a:r>
              <a:rPr lang="en-US" altLang="zh-CN" b="1" dirty="0">
                <a:latin typeface="Arial" panose="020B0604020202020204" pitchFamily="34" charset="0"/>
              </a:rPr>
              <a:t>MLP/RNN</a:t>
            </a:r>
            <a:r>
              <a:rPr lang="zh-CN" altLang="en-US" sz="1200" b="1" kern="1200" dirty="0">
                <a:solidFill>
                  <a:schemeClr val="tx1"/>
                </a:solidFill>
                <a:latin typeface="Arial" panose="020B0604020202020204" pitchFamily="34" charset="0"/>
                <a:ea typeface="宋体" panose="02010600030101010101" pitchFamily="2" charset="-122"/>
                <a:cs typeface="+mn-cs"/>
              </a:rPr>
              <a:t>在计算过程中其计算和存储的支配地位不同的特点，</a:t>
            </a:r>
            <a:r>
              <a:rPr lang="en-US" altLang="zh-CN" sz="1200" b="1" kern="1200" dirty="0">
                <a:solidFill>
                  <a:schemeClr val="tx1"/>
                </a:solidFill>
                <a:latin typeface="Arial" panose="020B0604020202020204" pitchFamily="34" charset="0"/>
                <a:ea typeface="宋体" panose="02010600030101010101" pitchFamily="2" charset="-122"/>
                <a:cs typeface="+mn-cs"/>
              </a:rPr>
              <a:t>DNN</a:t>
            </a:r>
            <a:r>
              <a:rPr lang="zh-CN" altLang="en-US" sz="1200" b="1" kern="1200" dirty="0">
                <a:solidFill>
                  <a:schemeClr val="tx1"/>
                </a:solidFill>
                <a:latin typeface="Arial" panose="020B0604020202020204" pitchFamily="34" charset="0"/>
                <a:ea typeface="宋体" panose="02010600030101010101" pitchFamily="2" charset="-122"/>
                <a:cs typeface="+mn-cs"/>
              </a:rPr>
              <a:t>异构架构可以对芯片面积效率的问题进行优化。我们来分析一下左边这张图。</a:t>
            </a:r>
            <a:endParaRPr lang="en-US" altLang="zh-CN" b="1" dirty="0">
              <a:latin typeface="Arial" panose="020B0604020202020204" pitchFamily="34" charset="0"/>
            </a:endParaRPr>
          </a:p>
          <a:p>
            <a:pPr marL="0" indent="0">
              <a:buNone/>
            </a:pPr>
            <a:r>
              <a:rPr lang="zh-CN" altLang="en-US" b="1" dirty="0">
                <a:latin typeface="Arial" panose="020B0604020202020204" pitchFamily="34" charset="0"/>
              </a:rPr>
              <a:t>在没有外部访存限制时，通用架构处理器的利用率始终为</a:t>
            </a:r>
            <a:r>
              <a:rPr lang="en-US" altLang="zh-CN" b="1" dirty="0">
                <a:latin typeface="Arial" panose="020B0604020202020204" pitchFamily="34" charset="0"/>
              </a:rPr>
              <a:t>100%</a:t>
            </a:r>
            <a:r>
              <a:rPr lang="zh-CN" altLang="en-US" b="1" dirty="0">
                <a:latin typeface="Arial" panose="020B0604020202020204" pitchFamily="34" charset="0"/>
              </a:rPr>
              <a:t>，而异构架构处理器的利用率会随着</a:t>
            </a:r>
            <a:r>
              <a:rPr lang="en-US" altLang="zh-CN" b="1" dirty="0">
                <a:latin typeface="Arial" panose="020B0604020202020204" pitchFamily="34" charset="0"/>
              </a:rPr>
              <a:t>RNN</a:t>
            </a:r>
            <a:r>
              <a:rPr lang="zh-CN" altLang="en-US" b="1" dirty="0">
                <a:latin typeface="Arial" panose="020B0604020202020204" pitchFamily="34" charset="0"/>
              </a:rPr>
              <a:t>任务占比增加而</a:t>
            </a:r>
            <a:r>
              <a:rPr lang="zh-CN" altLang="en-US" b="1">
                <a:latin typeface="Arial" panose="020B0604020202020204" pitchFamily="34" charset="0"/>
              </a:rPr>
              <a:t>下降。</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在有外部访存限制时，随着</a:t>
            </a:r>
            <a:r>
              <a:rPr lang="en-US" altLang="zh-CN" b="1" dirty="0">
                <a:latin typeface="Arial" panose="020B0604020202020204" pitchFamily="34" charset="0"/>
              </a:rPr>
              <a:t>RNN</a:t>
            </a:r>
            <a:r>
              <a:rPr lang="zh-CN" altLang="en-US" b="1" dirty="0">
                <a:latin typeface="Arial" panose="020B0604020202020204" pitchFamily="34" charset="0"/>
              </a:rPr>
              <a:t>任务占比增加，通用架构处理器中大部分计算单元都处在等待数据的状态，所以利用率也会逐渐下降，与异构架构基本一致。仅在全部进行</a:t>
            </a:r>
            <a:r>
              <a:rPr lang="en-US" altLang="zh-CN" b="1" dirty="0">
                <a:latin typeface="Arial" panose="020B0604020202020204" pitchFamily="34" charset="0"/>
              </a:rPr>
              <a:t>CNN</a:t>
            </a:r>
            <a:r>
              <a:rPr lang="zh-CN" altLang="en-US" b="1" dirty="0">
                <a:latin typeface="Arial" panose="020B0604020202020204" pitchFamily="34" charset="0"/>
              </a:rPr>
              <a:t>运算时有微小差异，</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因为</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64</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个</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MLP</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专用计算单元不能参与</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任务计算。</a:t>
            </a:r>
            <a:endParaRPr lang="en-US" altLang="zh-CN" b="1" dirty="0">
              <a:latin typeface="Arial" panose="020B060402020202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sz="1200" b="1" dirty="0">
                <a:solidFill>
                  <a:srgbClr val="002060"/>
                </a:solidFill>
                <a:latin typeface="微软雅黑" panose="020B0503020204020204" pitchFamily="34" charset="-122"/>
                <a:ea typeface="微软雅黑" panose="020B0503020204020204" pitchFamily="34" charset="-122"/>
              </a:rPr>
              <a:t>DNN</a:t>
            </a:r>
            <a:r>
              <a:rPr lang="zh-CN" altLang="en-US" sz="1200" b="1" dirty="0">
                <a:solidFill>
                  <a:srgbClr val="002060"/>
                </a:solidFill>
                <a:latin typeface="微软雅黑" panose="020B0503020204020204" pitchFamily="34" charset="-122"/>
                <a:ea typeface="微软雅黑" panose="020B0503020204020204" pitchFamily="34" charset="-122"/>
              </a:rPr>
              <a:t>专用异构硬件架构有如下特点： </a:t>
            </a:r>
            <a:r>
              <a:rPr lang="en-US" altLang="zh-CN" sz="1200" b="1" dirty="0">
                <a:solidFill>
                  <a:srgbClr val="002060"/>
                </a:solidFill>
                <a:latin typeface="微软雅黑" panose="020B0503020204020204" pitchFamily="34" charset="-122"/>
                <a:ea typeface="微软雅黑" panose="020B0503020204020204" pitchFamily="34" charset="-122"/>
              </a:rPr>
              <a:t>1</a:t>
            </a:r>
            <a:r>
              <a:rPr lang="zh-CN" altLang="en-US" sz="1200" b="1" dirty="0">
                <a:solidFill>
                  <a:srgbClr val="002060"/>
                </a:solidFill>
                <a:latin typeface="微软雅黑" panose="020B0503020204020204" pitchFamily="34" charset="-122"/>
                <a:ea typeface="微软雅黑" panose="020B0503020204020204" pitchFamily="34" charset="-122"/>
              </a:rPr>
              <a:t>）异构架构具有更高的能效；</a:t>
            </a:r>
            <a:r>
              <a:rPr lang="en-US" altLang="zh-CN" sz="1200" b="1" dirty="0">
                <a:solidFill>
                  <a:srgbClr val="002060"/>
                </a:solidFill>
                <a:latin typeface="微软雅黑" panose="020B0503020204020204" pitchFamily="34" charset="-122"/>
                <a:ea typeface="微软雅黑" panose="020B0503020204020204" pitchFamily="34" charset="-122"/>
              </a:rPr>
              <a:t>2</a:t>
            </a:r>
            <a:r>
              <a:rPr lang="zh-CN" altLang="en-US" sz="1200" b="1" dirty="0">
                <a:solidFill>
                  <a:srgbClr val="002060"/>
                </a:solidFill>
                <a:latin typeface="微软雅黑" panose="020B0503020204020204" pitchFamily="34" charset="-122"/>
                <a:ea typeface="微软雅黑" panose="020B0503020204020204" pitchFamily="34" charset="-122"/>
              </a:rPr>
              <a:t>）当外存储器带宽受限时，两种架构的面积效率相近</a:t>
            </a:r>
            <a:endParaRPr lang="zh-CN" altLang="en-US" sz="1200" b="1" dirty="0">
              <a:solidFill>
                <a:srgbClr val="002060"/>
              </a:solidFill>
              <a:latin typeface="微软雅黑" panose="020B0503020204020204" pitchFamily="34" charset="-122"/>
              <a:ea typeface="微软雅黑" panose="020B0503020204020204" pitchFamily="34" charset="-122"/>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此外，相比服务器，异构架构更适用于移动平台、或轻量化的平台（端侧设备）</a:t>
            </a:r>
            <a:endPar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大多数移动平台，如无人机、机器人、手机和智能眼镜，都使用来自摄像头的视觉信息作为各种应用的来源，所以更多的是利用</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进行计算。因为异构架构通常会设置大比例的</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计算单元，所以计算效率还是很高的。而在服务器的情况下，在计算许多使用</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RNN</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的语音识别和翻译任务时，异构架构原本为</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分配的大量计算单元经常被闲置。</a:t>
            </a:r>
            <a:endPar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dirty="0">
              <a:latin typeface="Arial" panose="020B060402020202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sz="1200" b="0" i="0" kern="1200" dirty="0">
                <a:solidFill>
                  <a:schemeClr val="tx1"/>
                </a:solidFill>
                <a:effectLst/>
                <a:latin typeface="Arial" panose="020B0604020202020204" pitchFamily="34" charset="0"/>
                <a:ea typeface="宋体" panose="02010600030101010101" pitchFamily="2" charset="-122"/>
                <a:cs typeface="+mn-cs"/>
              </a:rPr>
              <a:t>KAIST</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（韩国科学技术院，电子工程</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半导体系统实验室）</a:t>
            </a:r>
            <a:endParaRPr lang="en-US" altLang="zh-CN" b="1" dirty="0">
              <a:latin typeface="Arial" panose="020B0604020202020204" pitchFamily="34" charset="0"/>
            </a:endParaRPr>
          </a:p>
          <a:p>
            <a:r>
              <a:rPr lang="zh-CN" altLang="en-US" b="1" dirty="0">
                <a:latin typeface="Arial" panose="020B0604020202020204" pitchFamily="34" charset="0"/>
              </a:rPr>
              <a:t>左边这幅图就是</a:t>
            </a:r>
            <a:r>
              <a:rPr lang="en-US" altLang="zh-CN" b="1" dirty="0">
                <a:latin typeface="Arial" panose="020B0604020202020204" pitchFamily="34" charset="0"/>
              </a:rPr>
              <a:t>DNPU</a:t>
            </a:r>
            <a:r>
              <a:rPr lang="zh-CN" altLang="en-US" b="1" dirty="0">
                <a:latin typeface="Arial" panose="020B0604020202020204" pitchFamily="34" charset="0"/>
              </a:rPr>
              <a:t>的异构架构，该架构中包含了：</a:t>
            </a:r>
            <a:endParaRPr lang="en-US" altLang="zh-CN" b="1" dirty="0">
              <a:latin typeface="Arial" panose="020B0604020202020204" pitchFamily="34" charset="0"/>
            </a:endParaRPr>
          </a:p>
          <a:p>
            <a:r>
              <a:rPr lang="en-US" altLang="zh-CN" b="1" dirty="0">
                <a:latin typeface="Arial" panose="020B0604020202020204" pitchFamily="34" charset="0"/>
              </a:rPr>
              <a:t>CNN</a:t>
            </a:r>
            <a:r>
              <a:rPr lang="zh-CN" altLang="en-US" b="1" dirty="0">
                <a:latin typeface="Arial" panose="020B0604020202020204" pitchFamily="34" charset="0"/>
              </a:rPr>
              <a:t>处理器，</a:t>
            </a:r>
            <a:r>
              <a:rPr lang="en-US" altLang="zh-CN" b="1" dirty="0">
                <a:latin typeface="Arial" panose="020B0604020202020204" pitchFamily="34" charset="0"/>
              </a:rPr>
              <a:t>CNN</a:t>
            </a:r>
            <a:r>
              <a:rPr lang="zh-CN" altLang="en-US" b="1" dirty="0">
                <a:latin typeface="Arial" panose="020B0604020202020204" pitchFamily="34" charset="0"/>
              </a:rPr>
              <a:t>处理器的设计</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旨在最大化挖掘卷积运算的复用性，且有足够多的处理单元</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(PE)</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来实现累加运算</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(MAC)</a:t>
            </a:r>
            <a:endPar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0" indent="0">
              <a:lnSpc>
                <a:spcPct val="150000"/>
              </a:lnSpc>
              <a:spcBef>
                <a:spcPts val="1200"/>
              </a:spcBef>
              <a:buSzPct val="100000"/>
              <a:buFont typeface="Wingdings" panose="05000000000000000000" pitchFamily="2" charset="2"/>
              <a:buNone/>
            </a:pP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MLP-RNN</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处理器，</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MLP-RNN</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则需要较少的处理单元</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(PE)</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，因此我们更关注如何优化减少对权重参数的片外访存。</a:t>
            </a:r>
            <a:endPar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0" indent="0">
              <a:lnSpc>
                <a:spcPct val="150000"/>
              </a:lnSpc>
              <a:spcBef>
                <a:spcPts val="1200"/>
              </a:spcBef>
              <a:buSzPct val="100000"/>
              <a:buFont typeface="Wingdings" panose="05000000000000000000" pitchFamily="2" charset="2"/>
              <a:buNone/>
            </a:pP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还有预处理内核</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&amp;</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顶层控制器，用于控制</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处理器和</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MLP-RNN</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处理器的运算和数据读写。</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NI:</a:t>
            </a:r>
            <a:r>
              <a:rPr lang="zh-CN" altLang="en-US" b="1" dirty="0">
                <a:latin typeface="Arial" panose="020B0604020202020204" pitchFamily="34" charset="0"/>
              </a:rPr>
              <a:t> </a:t>
            </a:r>
            <a:r>
              <a:rPr lang="en-US" altLang="zh-CN" sz="1200" b="1" dirty="0">
                <a:solidFill>
                  <a:srgbClr val="002060"/>
                </a:solidFill>
                <a:latin typeface="微软雅黑" panose="020B0503020204020204" pitchFamily="34" charset="-122"/>
                <a:ea typeface="微软雅黑" panose="020B0503020204020204" pitchFamily="34" charset="-122"/>
              </a:rPr>
              <a:t>Network Interface</a:t>
            </a:r>
            <a:endParaRPr lang="zh-CN" altLang="en-US" sz="1200" b="1" dirty="0">
              <a:solidFill>
                <a:srgbClr val="002060"/>
              </a:solidFill>
              <a:latin typeface="微软雅黑" panose="020B0503020204020204" pitchFamily="34" charset="-122"/>
              <a:ea typeface="微软雅黑" panose="020B0503020204020204" pitchFamily="34" charset="-122"/>
            </a:endParaRPr>
          </a:p>
          <a:p>
            <a:r>
              <a:rPr lang="en-US" altLang="zh-CN" b="1" dirty="0">
                <a:latin typeface="Arial" panose="020B0604020202020204" pitchFamily="34" charset="0"/>
              </a:rPr>
              <a:t>OGW: Off-chip Gateway</a:t>
            </a:r>
            <a:endParaRPr lang="en-US" altLang="zh-CN" b="1" dirty="0">
              <a:latin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幻灯片图像占位符 1"/>
          <p:cNvSpPr>
            <a:spLocks noGrp="1" noRot="1" noChangeAspect="1" noChangeArrowheads="1" noTextEdit="1"/>
          </p:cNvSpPr>
          <p:nvPr>
            <p:ph type="sldImg"/>
          </p:nvPr>
        </p:nvSpPr>
        <p:spPr>
          <a:xfrm>
            <a:off x="65088" y="744538"/>
            <a:ext cx="6630987" cy="3730625"/>
          </a:xfrm>
        </p:spPr>
      </p:sp>
      <p:sp>
        <p:nvSpPr>
          <p:cNvPr id="2867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r>
              <a:rPr lang="en-US" altLang="zh-CN" b="1" dirty="0">
                <a:latin typeface="Arial" panose="020B0604020202020204" pitchFamily="34" charset="0"/>
              </a:rPr>
              <a:t>CNN</a:t>
            </a:r>
            <a:r>
              <a:rPr lang="zh-CN" altLang="en-US" b="1" dirty="0">
                <a:latin typeface="Arial" panose="020B0604020202020204" pitchFamily="34" charset="0"/>
              </a:rPr>
              <a:t>处理器占用的面积比较大，这是因为它需要更多的计算单元来支持卷积运算。左图是芯片上所处位置的分布图。可见，</a:t>
            </a:r>
            <a:r>
              <a:rPr lang="en-US" altLang="zh-CN" b="1" dirty="0">
                <a:latin typeface="Arial" panose="020B0604020202020204" pitchFamily="34" charset="0"/>
              </a:rPr>
              <a:t>CNN</a:t>
            </a:r>
            <a:r>
              <a:rPr lang="zh-CN" altLang="en-US" b="1" dirty="0">
                <a:latin typeface="Arial" panose="020B0604020202020204" pitchFamily="34" charset="0"/>
              </a:rPr>
              <a:t>处理器包含</a:t>
            </a:r>
            <a:r>
              <a:rPr lang="en-US" altLang="zh-CN" b="1" dirty="0">
                <a:latin typeface="Arial" panose="020B0604020202020204" pitchFamily="34" charset="0"/>
              </a:rPr>
              <a:t>4</a:t>
            </a:r>
            <a:r>
              <a:rPr lang="zh-CN" altLang="en-US" b="1" dirty="0">
                <a:latin typeface="Arial" panose="020B0604020202020204" pitchFamily="34" charset="0"/>
              </a:rPr>
              <a:t>个卷积簇，</a:t>
            </a:r>
            <a:r>
              <a:rPr lang="en-US" altLang="zh-CN" b="1" dirty="0">
                <a:latin typeface="Arial" panose="020B0604020202020204" pitchFamily="34" charset="0"/>
              </a:rPr>
              <a:t>1</a:t>
            </a:r>
            <a:r>
              <a:rPr lang="zh-CN" altLang="en-US" b="1" dirty="0">
                <a:latin typeface="Arial" panose="020B0604020202020204" pitchFamily="34" charset="0"/>
              </a:rPr>
              <a:t>个聚合内核，每个卷积簇包含</a:t>
            </a:r>
            <a:r>
              <a:rPr lang="en-US" altLang="zh-CN" b="1" dirty="0">
                <a:latin typeface="Arial" panose="020B0604020202020204" pitchFamily="34" charset="0"/>
              </a:rPr>
              <a:t>4</a:t>
            </a:r>
            <a:r>
              <a:rPr lang="zh-CN" altLang="en-US" b="1" dirty="0">
                <a:latin typeface="Arial" panose="020B0604020202020204" pitchFamily="34" charset="0"/>
              </a:rPr>
              <a:t>个卷积内核，若按照数据流的连接方式排列，则如右图所示。</a:t>
            </a:r>
            <a:endParaRPr lang="en-US" altLang="zh-CN" b="1" dirty="0">
              <a:latin typeface="Arial" panose="020B0604020202020204" pitchFamily="34" charset="0"/>
            </a:endParaRPr>
          </a:p>
          <a:p>
            <a:r>
              <a:rPr lang="zh-CN" altLang="en-US" sz="1200" b="1" i="0" kern="1200" dirty="0">
                <a:solidFill>
                  <a:schemeClr val="tx1"/>
                </a:solidFill>
                <a:effectLst/>
                <a:latin typeface="Arial" panose="020B0604020202020204" pitchFamily="34" charset="0"/>
                <a:ea typeface="宋体" panose="02010600030101010101" pitchFamily="2" charset="-122"/>
                <a:cs typeface="+mn-cs"/>
              </a:rPr>
              <a:t>有限状态机控制器</a:t>
            </a:r>
            <a:r>
              <a:rPr lang="en-US" altLang="zh-CN" sz="1200" b="1" i="0" kern="1200" dirty="0">
                <a:solidFill>
                  <a:schemeClr val="tx1"/>
                </a:solidFill>
                <a:effectLst/>
                <a:latin typeface="Arial" panose="020B0604020202020204" pitchFamily="34" charset="0"/>
                <a:ea typeface="宋体" panose="02010600030101010101" pitchFamily="2" charset="-122"/>
                <a:cs typeface="+mn-cs"/>
              </a:rPr>
              <a:t>FSM </a:t>
            </a:r>
            <a:r>
              <a:rPr lang="en-US" altLang="zh-CN" sz="1200" b="1" i="0" kern="1200" dirty="0" err="1">
                <a:solidFill>
                  <a:schemeClr val="tx1"/>
                </a:solidFill>
                <a:effectLst/>
                <a:latin typeface="Arial" panose="020B0604020202020204" pitchFamily="34" charset="0"/>
                <a:ea typeface="宋体" panose="02010600030101010101" pitchFamily="2" charset="-122"/>
                <a:cs typeface="+mn-cs"/>
              </a:rPr>
              <a:t>Ctrlr</a:t>
            </a:r>
            <a:r>
              <a:rPr lang="zh-CN" altLang="en-US" sz="1200" b="1" i="0" kern="1200" dirty="0">
                <a:solidFill>
                  <a:schemeClr val="tx1"/>
                </a:solidFill>
                <a:effectLst/>
                <a:latin typeface="Arial" panose="020B0604020202020204" pitchFamily="34" charset="0"/>
                <a:ea typeface="宋体" panose="02010600030101010101" pitchFamily="2" charset="-122"/>
                <a:cs typeface="+mn-cs"/>
              </a:rPr>
              <a:t>用来实现复杂的控制指令</a:t>
            </a:r>
            <a:endParaRPr lang="en-US" altLang="zh-CN" b="1" dirty="0">
              <a:latin typeface="Arial" panose="020B0604020202020204"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具体地，每个卷积内核又包含</a:t>
            </a:r>
            <a:r>
              <a:rPr lang="en-US" altLang="zh-CN" b="1" dirty="0">
                <a:latin typeface="Arial" panose="020B0604020202020204" pitchFamily="34" charset="0"/>
              </a:rPr>
              <a:t>16 KB</a:t>
            </a:r>
            <a:r>
              <a:rPr lang="zh-CN" altLang="en-US" b="1" dirty="0">
                <a:latin typeface="Arial" panose="020B0604020202020204" pitchFamily="34" charset="0"/>
              </a:rPr>
              <a:t>的图像内存、</a:t>
            </a:r>
            <a:r>
              <a:rPr lang="en-US" altLang="zh-CN" b="1" dirty="0">
                <a:latin typeface="Arial" panose="020B0604020202020204" pitchFamily="34" charset="0"/>
              </a:rPr>
              <a:t>1 KB</a:t>
            </a:r>
            <a:r>
              <a:rPr lang="zh-CN" altLang="en-US" b="1" dirty="0">
                <a:latin typeface="Arial" panose="020B0604020202020204" pitchFamily="34" charset="0"/>
              </a:rPr>
              <a:t>的权重内存、</a:t>
            </a:r>
            <a:r>
              <a:rPr lang="en-US" altLang="zh-CN" b="1" dirty="0">
                <a:latin typeface="Arial" panose="020B0604020202020204" pitchFamily="34" charset="0"/>
              </a:rPr>
              <a:t>3*4*4</a:t>
            </a:r>
            <a:r>
              <a:rPr lang="zh-CN" altLang="en-US" b="1" dirty="0">
                <a:latin typeface="Arial" panose="020B0604020202020204" pitchFamily="34" charset="0"/>
              </a:rPr>
              <a:t>的</a:t>
            </a:r>
            <a:r>
              <a:rPr lang="en-US" altLang="zh-CN" b="1" dirty="0">
                <a:latin typeface="Arial" panose="020B0604020202020204" pitchFamily="34" charset="0"/>
              </a:rPr>
              <a:t>PE</a:t>
            </a:r>
            <a:r>
              <a:rPr lang="zh-CN" altLang="en-US" b="1" dirty="0">
                <a:latin typeface="Arial" panose="020B0604020202020204" pitchFamily="34" charset="0"/>
              </a:rPr>
              <a:t>阵列、</a:t>
            </a:r>
            <a:r>
              <a:rPr lang="zh-CN" altLang="en-US" sz="1200" b="1" i="0" kern="1200" dirty="0">
                <a:solidFill>
                  <a:schemeClr val="tx1"/>
                </a:solidFill>
                <a:effectLst/>
                <a:latin typeface="Arial" panose="020B0604020202020204" pitchFamily="34" charset="0"/>
                <a:ea typeface="宋体" panose="02010600030101010101" pitchFamily="2" charset="-122"/>
                <a:cs typeface="+mn-cs"/>
              </a:rPr>
              <a:t>有限状态机控制器、</a:t>
            </a: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累和寄存器</a:t>
            </a:r>
            <a:endParaRPr lang="en-US" altLang="zh-CN" sz="1200" b="1" i="0" kern="1200" dirty="0">
              <a:solidFill>
                <a:schemeClr val="tx1"/>
              </a:solidFill>
              <a:effectLst/>
              <a:latin typeface="Arial" panose="020B0604020202020204" pitchFamily="34" charset="0"/>
              <a:ea typeface="宋体" panose="02010600030101010101" pitchFamily="2" charset="-122"/>
              <a:cs typeface="+mn-cs"/>
            </a:endParaRPr>
          </a:p>
          <a:p>
            <a:r>
              <a:rPr lang="en-US" altLang="zh-CN" b="1" dirty="0">
                <a:latin typeface="Arial" panose="020B0604020202020204" pitchFamily="34" charset="0"/>
              </a:rPr>
              <a:t>【</a:t>
            </a:r>
            <a:r>
              <a:rPr lang="zh-CN" altLang="en-US" b="1" dirty="0">
                <a:latin typeface="Arial" panose="020B0604020202020204" pitchFamily="34" charset="0"/>
              </a:rPr>
              <a:t>按</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b="1" dirty="0">
                <a:latin typeface="Arial" panose="020B0604020202020204" pitchFamily="34" charset="0"/>
              </a:rPr>
              <a:t>聚合内核：包含</a:t>
            </a:r>
            <a:r>
              <a:rPr lang="en-US" altLang="zh-CN" b="1" dirty="0">
                <a:latin typeface="Arial" panose="020B0604020202020204" pitchFamily="34" charset="0"/>
              </a:rPr>
              <a:t>16 KB</a:t>
            </a:r>
            <a:r>
              <a:rPr lang="zh-CN" altLang="en-US" b="1" dirty="0">
                <a:latin typeface="Arial" panose="020B0604020202020204" pitchFamily="34" charset="0"/>
              </a:rPr>
              <a:t>的图像内存、累积寄存器、池化模块、激活模块、</a:t>
            </a:r>
            <a:r>
              <a:rPr lang="zh-CN" altLang="en-US" sz="1200" b="1" i="0" kern="1200" dirty="0">
                <a:solidFill>
                  <a:schemeClr val="tx1"/>
                </a:solidFill>
                <a:effectLst/>
                <a:latin typeface="Arial" panose="020B0604020202020204" pitchFamily="34" charset="0"/>
                <a:ea typeface="宋体" panose="02010600030101010101" pitchFamily="2" charset="-122"/>
                <a:cs typeface="+mn-cs"/>
              </a:rPr>
              <a:t>有限状态机控制器</a:t>
            </a:r>
            <a:endParaRPr lang="en-US" altLang="zh-CN" b="1" dirty="0">
              <a:latin typeface="Arial" panose="020B0604020202020204" pitchFamily="34" charset="0"/>
            </a:endParaRPr>
          </a:p>
          <a:p>
            <a:pPr marL="342900" indent="-342900">
              <a:lnSpc>
                <a:spcPct val="150000"/>
              </a:lnSpc>
              <a:spcBef>
                <a:spcPts val="1200"/>
              </a:spcBef>
              <a:buSzPct val="100000"/>
              <a:buFont typeface="Wingdings" panose="05000000000000000000" pitchFamily="2" charset="2"/>
              <a:buChar char="u"/>
            </a:pP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激活位宽（</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4-</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比特</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\8-</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比特</a:t>
            </a:r>
            <a:r>
              <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\16-</a:t>
            </a:r>
            <a:r>
              <a:rPr lang="zh-CN" altLang="en-US"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比特整数）</a:t>
            </a:r>
            <a:endParaRPr lang="en-US" altLang="zh-CN" sz="12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b="1" dirty="0">
                <a:latin typeface="Arial" panose="020B0604020202020204" pitchFamily="34" charset="0"/>
              </a:rPr>
              <a:t>与</a:t>
            </a:r>
            <a:r>
              <a:rPr lang="en-US" altLang="zh-CN" b="1" dirty="0">
                <a:latin typeface="Arial" panose="020B0604020202020204" pitchFamily="34" charset="0"/>
              </a:rPr>
              <a:t>CNN</a:t>
            </a:r>
            <a:r>
              <a:rPr lang="zh-CN" altLang="en-US" b="1" dirty="0">
                <a:latin typeface="Arial" panose="020B0604020202020204" pitchFamily="34" charset="0"/>
              </a:rPr>
              <a:t>处理器相比，</a:t>
            </a:r>
            <a:r>
              <a:rPr lang="en-US" altLang="zh-CN" b="1" dirty="0">
                <a:latin typeface="Arial" panose="020B0604020202020204" pitchFamily="34" charset="0"/>
              </a:rPr>
              <a:t>MLP-RNN</a:t>
            </a:r>
            <a:r>
              <a:rPr lang="zh-CN" altLang="en-US" b="1" dirty="0">
                <a:latin typeface="Arial" panose="020B0604020202020204" pitchFamily="34" charset="0"/>
              </a:rPr>
              <a:t>处理器则在芯片上占据的位置小很多。这是因为</a:t>
            </a:r>
            <a:r>
              <a:rPr lang="en-US" altLang="zh-CN" b="1" dirty="0">
                <a:latin typeface="Arial" panose="020B0604020202020204" pitchFamily="34" charset="0"/>
              </a:rPr>
              <a:t>MLP-RNN</a:t>
            </a:r>
            <a:r>
              <a:rPr lang="zh-CN" altLang="en-US" b="1" dirty="0">
                <a:latin typeface="Arial" panose="020B0604020202020204" pitchFamily="34" charset="0"/>
              </a:rPr>
              <a:t>网络相比</a:t>
            </a:r>
            <a:r>
              <a:rPr lang="en-US" altLang="zh-CN" b="1" dirty="0">
                <a:latin typeface="Arial" panose="020B0604020202020204" pitchFamily="34" charset="0"/>
              </a:rPr>
              <a:t>CNN</a:t>
            </a:r>
            <a:r>
              <a:rPr lang="zh-CN" altLang="en-US" b="1" dirty="0">
                <a:latin typeface="Arial" panose="020B0604020202020204" pitchFamily="34" charset="0"/>
              </a:rPr>
              <a:t>网络在推理时，运算量小很多。</a:t>
            </a:r>
            <a:endParaRPr lang="en-US" altLang="zh-CN" b="1" dirty="0">
              <a:latin typeface="Arial" panose="020B0604020202020204" pitchFamily="34" charset="0"/>
            </a:endParaRPr>
          </a:p>
          <a:p>
            <a:r>
              <a:rPr lang="zh-CN" altLang="en-US" b="1" dirty="0">
                <a:latin typeface="Arial" panose="020B0604020202020204" pitchFamily="34" charset="0"/>
              </a:rPr>
              <a:t>在一个</a:t>
            </a:r>
            <a:r>
              <a:rPr lang="en-US" altLang="zh-CN" b="1" dirty="0">
                <a:latin typeface="Arial" panose="020B0604020202020204" pitchFamily="34" charset="0"/>
              </a:rPr>
              <a:t>MLP-RNN</a:t>
            </a:r>
            <a:r>
              <a:rPr lang="zh-CN" altLang="en-US" b="1" dirty="0">
                <a:latin typeface="Arial" panose="020B0604020202020204" pitchFamily="34" charset="0"/>
              </a:rPr>
              <a:t>处理器中，包含：</a:t>
            </a:r>
            <a:r>
              <a:rPr lang="en-US" altLang="zh-CN" b="1" dirty="0">
                <a:latin typeface="Arial" panose="020B0604020202020204" pitchFamily="34" charset="0"/>
              </a:rPr>
              <a:t>1 KB</a:t>
            </a:r>
            <a:r>
              <a:rPr lang="zh-CN" altLang="en-US" b="1" dirty="0">
                <a:latin typeface="Arial" panose="020B0604020202020204" pitchFamily="34" charset="0"/>
              </a:rPr>
              <a:t>的输入缓冲区、</a:t>
            </a:r>
            <a:r>
              <a:rPr lang="en-US" altLang="zh-CN" b="1" dirty="0">
                <a:latin typeface="Arial" panose="020B0604020202020204" pitchFamily="34" charset="0"/>
              </a:rPr>
              <a:t>1KB</a:t>
            </a:r>
            <a:r>
              <a:rPr lang="zh-CN" altLang="en-US" b="1" dirty="0">
                <a:latin typeface="Arial" panose="020B0604020202020204" pitchFamily="34" charset="0"/>
              </a:rPr>
              <a:t>的权重缓冲区、</a:t>
            </a:r>
            <a:r>
              <a:rPr lang="en-US" altLang="zh-CN" b="1" dirty="0">
                <a:latin typeface="Arial" panose="020B0604020202020204" pitchFamily="34" charset="0"/>
              </a:rPr>
              <a:t>8*8</a:t>
            </a:r>
            <a:r>
              <a:rPr lang="zh-CN" altLang="en-US" b="1" dirty="0">
                <a:latin typeface="Arial" panose="020B0604020202020204" pitchFamily="34" charset="0"/>
              </a:rPr>
              <a:t>的基于表量化的矩阵乘法器、内部数据内存、激活模块、</a:t>
            </a:r>
            <a:r>
              <a:rPr lang="en-US" altLang="zh-CN" b="1" dirty="0">
                <a:latin typeface="Arial" panose="020B0604020202020204" pitchFamily="34" charset="0"/>
              </a:rPr>
              <a:t>8</a:t>
            </a:r>
            <a:r>
              <a:rPr lang="zh-CN" altLang="en-US" b="1" dirty="0">
                <a:latin typeface="Arial" panose="020B0604020202020204" pitchFamily="34" charset="0"/>
              </a:rPr>
              <a:t>位的乘法器</a:t>
            </a:r>
            <a:endParaRPr lang="en-US" altLang="zh-CN" b="1" dirty="0">
              <a:latin typeface="Arial" panose="020B0604020202020204" pitchFamily="34" charset="0"/>
            </a:endParaRPr>
          </a:p>
          <a:p>
            <a:r>
              <a:rPr lang="zh-CN" altLang="en-US" b="1" dirty="0">
                <a:latin typeface="Arial" panose="020B0604020202020204" pitchFamily="34" charset="0"/>
              </a:rPr>
              <a:t>那这些模块具体</a:t>
            </a:r>
            <a:r>
              <a:rPr lang="zh-CN" altLang="en-US" b="1" dirty="0">
                <a:latin typeface="Arial" panose="020B0604020202020204" pitchFamily="34" charset="0"/>
              </a:rPr>
              <a:t>是如何连接来进行推理时的计算呢？</a:t>
            </a:r>
            <a:endParaRPr lang="en-US" altLang="zh-CN" b="1" dirty="0">
              <a:latin typeface="Arial" panose="020B0604020202020204"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b="1" dirty="0">
                <a:latin typeface="Arial" panose="020B0604020202020204" pitchFamily="34" charset="0"/>
              </a:rPr>
              <a:t>左图是</a:t>
            </a:r>
            <a:r>
              <a:rPr lang="en-US" altLang="zh-CN" b="1" dirty="0">
                <a:latin typeface="Arial" panose="020B0604020202020204" pitchFamily="34" charset="0"/>
              </a:rPr>
              <a:t>MLP-RNN</a:t>
            </a:r>
            <a:r>
              <a:rPr lang="zh-CN" altLang="en-US" b="1" dirty="0">
                <a:latin typeface="Arial" panose="020B0604020202020204" pitchFamily="34" charset="0"/>
              </a:rPr>
              <a:t>处理器数据流的连接方式。可见，该处理器结构包含</a:t>
            </a:r>
            <a:r>
              <a:rPr lang="en-US" altLang="zh-CN" b="1" dirty="0">
                <a:latin typeface="Arial" panose="020B0604020202020204" pitchFamily="34" charset="0"/>
              </a:rPr>
              <a:t>8</a:t>
            </a:r>
            <a:r>
              <a:rPr lang="zh-CN" altLang="en-US" b="1" dirty="0">
                <a:latin typeface="Arial" panose="020B0604020202020204" pitchFamily="34" charset="0"/>
              </a:rPr>
              <a:t>个</a:t>
            </a:r>
            <a:r>
              <a:rPr lang="en-US" altLang="zh-CN" b="1" dirty="0">
                <a:latin typeface="Arial" panose="020B0604020202020204" pitchFamily="34" charset="0"/>
              </a:rPr>
              <a:t>Q</a:t>
            </a:r>
            <a:r>
              <a:rPr lang="zh-CN" altLang="en-US" b="1" dirty="0">
                <a:latin typeface="Arial" panose="020B0604020202020204" pitchFamily="34" charset="0"/>
              </a:rPr>
              <a:t>表、</a:t>
            </a:r>
            <a:r>
              <a:rPr lang="en-US" altLang="zh-CN" b="1" dirty="0">
                <a:latin typeface="Arial" panose="020B0604020202020204" pitchFamily="34" charset="0"/>
              </a:rPr>
              <a:t>8</a:t>
            </a:r>
            <a:r>
              <a:rPr lang="zh-CN" altLang="en-US" b="1" dirty="0">
                <a:latin typeface="Arial" panose="020B0604020202020204" pitchFamily="34" charset="0"/>
              </a:rPr>
              <a:t>个加法树、</a:t>
            </a:r>
            <a:r>
              <a:rPr lang="en-US" altLang="zh-CN" b="1" dirty="0">
                <a:latin typeface="Arial" panose="020B0604020202020204" pitchFamily="34" charset="0"/>
              </a:rPr>
              <a:t>3</a:t>
            </a:r>
            <a:r>
              <a:rPr lang="zh-CN" altLang="en-US" b="1" dirty="0">
                <a:latin typeface="Arial" panose="020B0604020202020204" pitchFamily="34" charset="0"/>
              </a:rPr>
              <a:t>个累加寄存器、</a:t>
            </a:r>
            <a:r>
              <a:rPr lang="en-US" altLang="zh-CN" b="1" dirty="0">
                <a:latin typeface="Arial" panose="020B0604020202020204" pitchFamily="34" charset="0"/>
              </a:rPr>
              <a:t>8</a:t>
            </a:r>
            <a:r>
              <a:rPr lang="zh-CN" altLang="en-US" b="1" dirty="0">
                <a:latin typeface="Arial" panose="020B0604020202020204" pitchFamily="34" charset="0"/>
              </a:rPr>
              <a:t>个标量乘法器、</a:t>
            </a:r>
            <a:r>
              <a:rPr lang="en-US" altLang="zh-CN" b="1" dirty="0">
                <a:latin typeface="Arial" panose="020B0604020202020204" pitchFamily="34" charset="0"/>
              </a:rPr>
              <a:t>1</a:t>
            </a:r>
            <a:r>
              <a:rPr lang="zh-CN" altLang="en-US" b="1" dirty="0">
                <a:latin typeface="Arial" panose="020B0604020202020204" pitchFamily="34" charset="0"/>
              </a:rPr>
              <a:t>个激活单元、</a:t>
            </a:r>
            <a:r>
              <a:rPr lang="en-US" altLang="zh-CN" b="1" dirty="0">
                <a:latin typeface="Arial" panose="020B0604020202020204" pitchFamily="34" charset="0"/>
              </a:rPr>
              <a:t>1</a:t>
            </a:r>
            <a:r>
              <a:rPr lang="zh-CN" altLang="en-US" b="1" dirty="0">
                <a:latin typeface="Arial" panose="020B0604020202020204" pitchFamily="34" charset="0"/>
              </a:rPr>
              <a:t>个权重索引缓存模块，</a:t>
            </a:r>
            <a:r>
              <a:rPr lang="en-US" altLang="zh-CN" b="1" dirty="0">
                <a:latin typeface="Arial" panose="020B0604020202020204" pitchFamily="34" charset="0"/>
              </a:rPr>
              <a:t>1</a:t>
            </a:r>
            <a:r>
              <a:rPr lang="zh-CN" altLang="en-US" b="1" dirty="0">
                <a:latin typeface="Arial" panose="020B0604020202020204" pitchFamily="34" charset="0"/>
              </a:rPr>
              <a:t>个内部数据缓存模块，</a:t>
            </a:r>
            <a:r>
              <a:rPr lang="en-US" altLang="zh-CN" b="1" dirty="0">
                <a:latin typeface="Arial" panose="020B0604020202020204" pitchFamily="34" charset="0"/>
              </a:rPr>
              <a:t>1</a:t>
            </a:r>
            <a:r>
              <a:rPr lang="zh-CN" altLang="en-US" b="1" dirty="0">
                <a:latin typeface="Arial" panose="020B0604020202020204" pitchFamily="34" charset="0"/>
              </a:rPr>
              <a:t>个权重映射表和一个</a:t>
            </a:r>
            <a:r>
              <a:rPr lang="en-US" altLang="zh-CN" b="1" dirty="0">
                <a:latin typeface="Arial" panose="020B0604020202020204" pitchFamily="34" charset="0"/>
              </a:rPr>
              <a:t>Q</a:t>
            </a:r>
            <a:r>
              <a:rPr lang="zh-CN" altLang="en-US" b="1" dirty="0">
                <a:latin typeface="Arial" panose="020B0604020202020204" pitchFamily="34" charset="0"/>
              </a:rPr>
              <a:t>表结构的</a:t>
            </a:r>
            <a:r>
              <a:rPr lang="en-US" altLang="zh-CN" b="1" dirty="0">
                <a:latin typeface="Arial" panose="020B0604020202020204" pitchFamily="34" charset="0"/>
              </a:rPr>
              <a:t>FIFO</a:t>
            </a:r>
            <a:r>
              <a:rPr lang="zh-CN" altLang="en-US" b="1" dirty="0">
                <a:latin typeface="Arial" panose="020B0604020202020204" pitchFamily="34" charset="0"/>
              </a:rPr>
              <a:t>。</a:t>
            </a:r>
            <a:endParaRPr lang="en-US" altLang="zh-CN" b="1" dirty="0">
              <a:latin typeface="Arial" panose="020B0604020202020204" pitchFamily="34" charset="0"/>
            </a:endParaRPr>
          </a:p>
          <a:p>
            <a:endParaRPr lang="en-US" altLang="zh-CN" b="1" dirty="0">
              <a:latin typeface="Arial" panose="020B0604020202020204" pitchFamily="34" charset="0"/>
            </a:endParaRPr>
          </a:p>
          <a:p>
            <a:r>
              <a:rPr lang="zh-CN" altLang="en-US" b="1" dirty="0">
                <a:latin typeface="Arial" panose="020B0604020202020204" pitchFamily="34" charset="0"/>
              </a:rPr>
              <a:t>接下来，我们来看一下这个处理架构是如何来处理</a:t>
            </a:r>
            <a:r>
              <a:rPr lang="en-US" altLang="zh-CN" b="1" dirty="0">
                <a:latin typeface="Arial" panose="020B0604020202020204" pitchFamily="34" charset="0"/>
              </a:rPr>
              <a:t>MLP</a:t>
            </a:r>
            <a:r>
              <a:rPr lang="zh-CN" altLang="en-US" b="1" dirty="0">
                <a:latin typeface="Arial" panose="020B0604020202020204" pitchFamily="34" charset="0"/>
              </a:rPr>
              <a:t>和</a:t>
            </a:r>
            <a:r>
              <a:rPr lang="en-US" altLang="zh-CN" b="1" dirty="0">
                <a:latin typeface="Arial" panose="020B0604020202020204" pitchFamily="34" charset="0"/>
              </a:rPr>
              <a:t>RNN</a:t>
            </a:r>
            <a:r>
              <a:rPr lang="zh-CN" altLang="en-US" b="1" dirty="0">
                <a:latin typeface="Arial" panose="020B0604020202020204" pitchFamily="34" charset="0"/>
              </a:rPr>
              <a:t>网络的。（翻页）</a:t>
            </a:r>
            <a:endParaRPr lang="zh-CN" altLang="en-US" b="1" dirty="0">
              <a:latin typeface="Arial" panose="020B0604020202020204"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mc:AlternateContent xmlns:mc="http://schemas.openxmlformats.org/markup-compatibility/2006">
        <mc:Choice xmlns:a14="http://schemas.microsoft.com/office/drawing/2010/main" Requires="a14">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b="1" dirty="0">
                    <a:latin typeface="Arial" panose="020B0604020202020204" pitchFamily="34" charset="0"/>
                  </a:rPr>
                  <a:t>左图是</a:t>
                </a:r>
                <a:r>
                  <a:rPr lang="en-US" altLang="zh-CN" b="1" dirty="0">
                    <a:latin typeface="Arial" panose="020B0604020202020204" pitchFamily="34" charset="0"/>
                  </a:rPr>
                  <a:t>MLP</a:t>
                </a:r>
                <a:r>
                  <a:rPr lang="zh-CN" altLang="en-US" b="1" dirty="0">
                    <a:latin typeface="Arial" panose="020B0604020202020204" pitchFamily="34" charset="0"/>
                  </a:rPr>
                  <a:t>网络计算的规则，第</a:t>
                </a:r>
                <a:r>
                  <a:rPr lang="en-US" altLang="zh-CN" b="1" i="0" dirty="0">
                    <a:latin typeface="Times New Roman" panose="02020603050405020304" pitchFamily="18" charset="0"/>
                    <a:cs typeface="Times New Roman" panose="02020603050405020304" pitchFamily="18" charset="0"/>
                  </a:rPr>
                  <a:t>m</a:t>
                </a:r>
                <a14:m>
                  <m:oMath xmlns:m="http://schemas.openxmlformats.org/officeDocument/2006/math">
                    <m:r>
                      <a:rPr lang="zh-CN" altLang="en-US" b="1" i="1" dirty="0" smtClean="0">
                        <a:latin typeface="Cambria Math" panose="02040503050406030204" pitchFamily="18" charset="0"/>
                      </a:rPr>
                      <m:t>个</m:t>
                    </m:r>
                  </m:oMath>
                </a14:m>
                <a:r>
                  <a:rPr lang="zh-CN" altLang="en-US" b="1" dirty="0">
                    <a:latin typeface="Arial" panose="020B0604020202020204" pitchFamily="34" charset="0"/>
                  </a:rPr>
                  <a:t>神经元的输出如图中所示，等于</a:t>
                </a:r>
                <a14:m>
                  <m:oMath xmlns:m="http://schemas.openxmlformats.org/officeDocument/2006/math">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𝑾</m:t>
                        </m:r>
                      </m:e>
                      <m:sub>
                        <m:r>
                          <a:rPr lang="en-US" altLang="zh-CN" b="1" i="1" smtClean="0">
                            <a:latin typeface="Cambria Math" panose="02040503050406030204" pitchFamily="18" charset="0"/>
                          </a:rPr>
                          <m:t>𝒐𝒎</m:t>
                        </m:r>
                      </m:sub>
                    </m:sSub>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𝒊</m:t>
                        </m:r>
                      </m:e>
                      <m:sub>
                        <m:r>
                          <a:rPr lang="en-US" altLang="zh-CN" b="1" i="1" smtClean="0">
                            <a:latin typeface="Cambria Math" panose="02040503050406030204" pitchFamily="18" charset="0"/>
                          </a:rPr>
                          <m:t>𝒐</m:t>
                        </m:r>
                      </m:sub>
                    </m:sSub>
                    <m:r>
                      <a:rPr lang="en-US" altLang="zh-CN" b="1" i="1" smtClean="0">
                        <a:latin typeface="Cambria Math" panose="02040503050406030204" pitchFamily="18" charset="0"/>
                      </a:rPr>
                      <m:t>+⋯+</m:t>
                    </m:r>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𝑾</m:t>
                        </m:r>
                      </m:e>
                      <m:sub>
                        <m:r>
                          <a:rPr lang="en-US" altLang="zh-CN" b="1" i="1" smtClean="0">
                            <a:latin typeface="Cambria Math" panose="02040503050406030204" pitchFamily="18" charset="0"/>
                          </a:rPr>
                          <m:t>𝒏𝒎</m:t>
                        </m:r>
                      </m:sub>
                    </m:sSub>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𝒊</m:t>
                        </m:r>
                      </m:e>
                      <m:sub>
                        <m:r>
                          <a:rPr lang="en-US" altLang="zh-CN" b="1" i="1" smtClean="0">
                            <a:latin typeface="Cambria Math" panose="02040503050406030204" pitchFamily="18" charset="0"/>
                          </a:rPr>
                          <m:t>𝒏</m:t>
                        </m:r>
                      </m:sub>
                    </m:sSub>
                    <m:r>
                      <a:rPr lang="en-US" altLang="zh-CN" b="1" i="1" smtClean="0">
                        <a:latin typeface="Cambria Math" panose="02040503050406030204" pitchFamily="18" charset="0"/>
                      </a:rPr>
                      <m:t>+</m:t>
                    </m:r>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𝒃</m:t>
                        </m:r>
                      </m:e>
                      <m:sub>
                        <m:r>
                          <a:rPr lang="en-US" altLang="zh-CN" b="1" i="1" smtClean="0">
                            <a:latin typeface="Cambria Math" panose="02040503050406030204" pitchFamily="18" charset="0"/>
                          </a:rPr>
                          <m:t>𝒎</m:t>
                        </m:r>
                      </m:sub>
                    </m:sSub>
                  </m:oMath>
                </a14:m>
                <a:r>
                  <a:rPr lang="zh-CN" altLang="en-US" b="1" dirty="0">
                    <a:latin typeface="Arial" panose="020B0604020202020204" pitchFamily="34" charset="0"/>
                  </a:rPr>
                  <a:t>，该运算可以写成一个行向量与一个矩阵相乘。</a:t>
                </a:r>
                <a:endParaRPr lang="en-US" altLang="zh-CN" b="1" dirty="0">
                  <a:latin typeface="Arial" panose="020B0604020202020204" pitchFamily="34" charset="0"/>
                </a:endParaRPr>
              </a:p>
              <a:p>
                <a:r>
                  <a:rPr lang="en-US" altLang="zh-CN" b="1" dirty="0">
                    <a:latin typeface="Arial" panose="020B0604020202020204" pitchFamily="34" charset="0"/>
                  </a:rPr>
                  <a:t>Q-table</a:t>
                </a:r>
                <a:r>
                  <a:rPr lang="zh-CN" altLang="en-US" b="1" dirty="0">
                    <a:latin typeface="Arial" panose="020B0604020202020204" pitchFamily="34" charset="0"/>
                  </a:rPr>
                  <a:t>运算所有权重与输入向量的乘积，并根据权重索引提取相应的值，作为加法树的输入。</a:t>
                </a:r>
                <a:endParaRPr lang="en-US" altLang="zh-CN" b="1" dirty="0">
                  <a:latin typeface="Arial" panose="020B0604020202020204" pitchFamily="34" charset="0"/>
                </a:endParaRPr>
              </a:p>
              <a:p>
                <a:r>
                  <a:rPr lang="zh-CN" altLang="en-US" b="1" dirty="0">
                    <a:latin typeface="Arial" panose="020B0604020202020204" pitchFamily="34" charset="0"/>
                  </a:rPr>
                  <a:t>加法树计算完后，结果输入到累加寄存器，然后进入</a:t>
                </a:r>
                <a:r>
                  <a:rPr lang="en-US" altLang="zh-CN" b="1" dirty="0">
                    <a:latin typeface="Arial" panose="020B0604020202020204" pitchFamily="34" charset="0"/>
                  </a:rPr>
                  <a:t>MLP/RNN</a:t>
                </a:r>
                <a:r>
                  <a:rPr lang="zh-CN" altLang="en-US" b="1" dirty="0">
                    <a:latin typeface="Arial" panose="020B0604020202020204" pitchFamily="34" charset="0"/>
                  </a:rPr>
                  <a:t>处理器的数据缓存模块，再进行</a:t>
                </a:r>
                <a:r>
                  <a:rPr lang="en-US" altLang="zh-CN" b="1" dirty="0">
                    <a:latin typeface="Arial" panose="020B0604020202020204" pitchFamily="34" charset="0"/>
                  </a:rPr>
                  <a:t>sigmoid/tanh</a:t>
                </a:r>
                <a:r>
                  <a:rPr lang="zh-CN" altLang="en-US" b="1" dirty="0">
                    <a:latin typeface="Arial" panose="020B0604020202020204" pitchFamily="34" charset="0"/>
                  </a:rPr>
                  <a:t>激活。激活后的结果经由内部数据</a:t>
                </a:r>
                <a:r>
                  <a:rPr lang="zh-CN" altLang="en-US" b="1" dirty="0">
                    <a:latin typeface="Arial" panose="020B0604020202020204" pitchFamily="34" charset="0"/>
                  </a:rPr>
                  <a:t>缓存，存入</a:t>
                </a:r>
                <a:r>
                  <a:rPr lang="en-US" altLang="zh-CN" b="1" dirty="0">
                    <a:latin typeface="Arial" panose="020B0604020202020204" pitchFamily="34" charset="0"/>
                  </a:rPr>
                  <a:t>Q-table Construction FIFO</a:t>
                </a:r>
                <a:r>
                  <a:rPr lang="zh-CN" altLang="en-US" b="1" dirty="0">
                    <a:latin typeface="Arial" panose="020B0604020202020204" pitchFamily="34" charset="0"/>
                  </a:rPr>
                  <a:t>，作为下一层网络的输入。</a:t>
                </a:r>
                <a:endParaRPr lang="en-US" altLang="zh-CN" b="1" dirty="0">
                  <a:latin typeface="Arial" panose="020B0604020202020204" pitchFamily="34" charset="0"/>
                </a:endParaRPr>
              </a:p>
              <a:p>
                <a:r>
                  <a:rPr lang="zh-CN" altLang="en-US" b="1" dirty="0">
                    <a:latin typeface="Arial" panose="020B0604020202020204" pitchFamily="34" charset="0"/>
                  </a:rPr>
                  <a:t>在</a:t>
                </a:r>
                <a:r>
                  <a:rPr lang="en-US" altLang="zh-CN" b="1" dirty="0">
                    <a:latin typeface="Arial" panose="020B0604020202020204" pitchFamily="34" charset="0"/>
                  </a:rPr>
                  <a:t>MLP</a:t>
                </a:r>
                <a:r>
                  <a:rPr lang="zh-CN" altLang="en-US" b="1" dirty="0">
                    <a:latin typeface="Arial" panose="020B0604020202020204" pitchFamily="34" charset="0"/>
                  </a:rPr>
                  <a:t>的网络推理计算中，主要使用向量乘法器，</a:t>
                </a:r>
                <a:r>
                  <a:rPr lang="zh-CN" altLang="en-US" b="1" dirty="0">
                    <a:latin typeface="Arial" panose="020B0604020202020204" pitchFamily="34" charset="0"/>
                  </a:rPr>
                  <a:t>不用到标量乘法器</a:t>
                </a:r>
                <a:endParaRPr lang="en-US" altLang="zh-CN" b="1" dirty="0">
                  <a:latin typeface="Arial" panose="020B0604020202020204" pitchFamily="34" charset="0"/>
                </a:endParaRPr>
              </a:p>
            </p:txBody>
          </p:sp>
        </mc:Choice>
        <mc:Fallback>
          <p:sp>
            <p:nvSpPr>
              <p:cNvPr id="34818" name="备注占位符 2"/>
              <p:cNvSpPr>
                <a:spLocks noRot="1" noChangeAspect="1" noMove="1" noResize="1" noEditPoints="1" noAdjustHandles="1" noChangeArrowheads="1" noChangeShapeType="1" noTextEdit="1"/>
              </p:cNvSpPr>
              <p:nvPr>
                <p:ph type="body" idx="1"/>
              </p:nvPr>
            </p:nvSpPr>
            <p:spPr>
              <a:blipFill rotWithShape="1">
                <a:blip r:embed="rId3"/>
                <a:stretch>
                  <a:fillRect t="-7" r="6" b="7"/>
                </a:stretch>
              </a:blip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b="1" dirty="0">
                <a:latin typeface="Arial" panose="020B0604020202020204" pitchFamily="34" charset="0"/>
              </a:rPr>
              <a:t>左图是一个</a:t>
            </a:r>
            <a:r>
              <a:rPr lang="en-US" altLang="zh-CN" b="1" dirty="0">
                <a:latin typeface="Arial" panose="020B0604020202020204" pitchFamily="34" charset="0"/>
              </a:rPr>
              <a:t>RNN-LSTM</a:t>
            </a:r>
            <a:r>
              <a:rPr lang="zh-CN" altLang="en-US" b="1" dirty="0">
                <a:latin typeface="Arial" panose="020B0604020202020204" pitchFamily="34" charset="0"/>
              </a:rPr>
              <a:t>网络的结构与运算公式，公式中有向量矩阵乘法，也有标量的乘法。执行过程与</a:t>
            </a:r>
            <a:r>
              <a:rPr lang="en-US" altLang="zh-CN" b="1" dirty="0">
                <a:latin typeface="Arial" panose="020B0604020202020204" pitchFamily="34" charset="0"/>
              </a:rPr>
              <a:t>MLP</a:t>
            </a:r>
            <a:r>
              <a:rPr lang="zh-CN" altLang="en-US" b="1" dirty="0">
                <a:latin typeface="Arial" panose="020B0604020202020204" pitchFamily="34" charset="0"/>
              </a:rPr>
              <a:t>过程类似。</a:t>
            </a:r>
            <a:endParaRPr lang="en-US" altLang="zh-CN" b="1" dirty="0">
              <a:latin typeface="Arial" panose="020B0604020202020204" pitchFamily="34"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b="1" dirty="0">
                <a:latin typeface="Arial" panose="020B0604020202020204" pitchFamily="34" charset="0"/>
              </a:rPr>
              <a:t>为了提高芯片的能效，对</a:t>
            </a:r>
            <a:r>
              <a:rPr lang="en-US" altLang="zh-CN" b="1" dirty="0">
                <a:latin typeface="Arial" panose="020B0604020202020204" pitchFamily="34" charset="0"/>
              </a:rPr>
              <a:t>CNN</a:t>
            </a:r>
            <a:r>
              <a:rPr lang="zh-CN" altLang="en-US" b="1" dirty="0">
                <a:latin typeface="Arial" panose="020B0604020202020204" pitchFamily="34" charset="0"/>
              </a:rPr>
              <a:t>而言，则应该减少激励数据的数据量。</a:t>
            </a:r>
            <a:endParaRPr lang="en-US" altLang="zh-CN" b="1" dirty="0">
              <a:latin typeface="Arial" panose="020B0604020202020204" pitchFamily="34" charset="0"/>
            </a:endParaRPr>
          </a:p>
          <a:p>
            <a:endParaRPr lang="en-US" altLang="zh-CN" b="1" dirty="0">
              <a:latin typeface="Arial" panose="020B0604020202020204" pitchFamily="34" charset="0"/>
            </a:endParaRPr>
          </a:p>
          <a:p>
            <a:r>
              <a:rPr lang="zh-CN" altLang="en-US" b="1" dirty="0">
                <a:latin typeface="Arial" panose="020B0604020202020204" pitchFamily="34" charset="0"/>
              </a:rPr>
              <a:t>对</a:t>
            </a:r>
            <a:r>
              <a:rPr lang="en-US" altLang="zh-CN" b="1" dirty="0">
                <a:latin typeface="Arial" panose="020B0604020202020204" pitchFamily="34" charset="0"/>
              </a:rPr>
              <a:t>MLP</a:t>
            </a:r>
            <a:r>
              <a:rPr lang="zh-CN" altLang="en-US" b="1" dirty="0">
                <a:latin typeface="Arial" panose="020B0604020202020204" pitchFamily="34" charset="0"/>
              </a:rPr>
              <a:t>和</a:t>
            </a:r>
            <a:r>
              <a:rPr lang="en-US" altLang="zh-CN" b="1" dirty="0">
                <a:latin typeface="Arial" panose="020B0604020202020204" pitchFamily="34" charset="0"/>
              </a:rPr>
              <a:t>RNN</a:t>
            </a:r>
            <a:r>
              <a:rPr lang="zh-CN" altLang="en-US" b="1" dirty="0">
                <a:latin typeface="Arial" panose="020B0604020202020204" pitchFamily="34" charset="0"/>
              </a:rPr>
              <a:t>而言，则应该减少权重参数。</a:t>
            </a:r>
            <a:endParaRPr lang="en-US" altLang="zh-CN" b="1" dirty="0">
              <a:latin typeface="Arial" panose="020B0604020202020204" pitchFamily="34" charset="0"/>
            </a:endParaRPr>
          </a:p>
          <a:p>
            <a:endParaRPr lang="en-US" altLang="zh-CN" b="1" dirty="0">
              <a:latin typeface="Arial" panose="020B0604020202020204" pitchFamily="34" charset="0"/>
            </a:endParaRPr>
          </a:p>
          <a:p>
            <a:r>
              <a:rPr lang="zh-CN" altLang="en-US" b="1" dirty="0">
                <a:latin typeface="Arial" panose="020B0604020202020204" pitchFamily="34" charset="0"/>
              </a:rPr>
              <a:t>相应的</a:t>
            </a:r>
            <a:r>
              <a:rPr lang="en-US" altLang="zh-CN" b="1" dirty="0">
                <a:latin typeface="Arial" panose="020B0604020202020204" pitchFamily="34" charset="0"/>
              </a:rPr>
              <a:t>DNPU</a:t>
            </a:r>
            <a:r>
              <a:rPr lang="zh-CN" altLang="en-US" b="1" dirty="0">
                <a:latin typeface="Arial" panose="020B0604020202020204" pitchFamily="34" charset="0"/>
              </a:rPr>
              <a:t>里面提出了两种方法，一种是自调节分层动态定点法；另一种是采用</a:t>
            </a:r>
            <a:r>
              <a:rPr lang="zh-CN" altLang="en-US" sz="1200" b="1" kern="0" dirty="0">
                <a:solidFill>
                  <a:srgbClr val="C00000"/>
                </a:solidFill>
                <a:latin typeface="微软雅黑" panose="020B0503020204020204" pitchFamily="34" charset="-122"/>
                <a:ea typeface="微软雅黑" panose="020B0503020204020204" pitchFamily="34" charset="-122"/>
              </a:rPr>
              <a:t>量化的权重参数。</a:t>
            </a:r>
            <a:r>
              <a:rPr lang="en-US" altLang="zh-CN" sz="1200" b="1" kern="0" dirty="0">
                <a:solidFill>
                  <a:srgbClr val="C00000"/>
                </a:solidFill>
                <a:latin typeface="微软雅黑" panose="020B0503020204020204" pitchFamily="34" charset="-122"/>
                <a:ea typeface="微软雅黑" panose="020B0503020204020204" pitchFamily="34" charset="-122"/>
              </a:rPr>
              <a:t> </a:t>
            </a:r>
            <a:endParaRPr lang="zh-CN" altLang="en-US" b="1" dirty="0">
              <a:latin typeface="Arial" panose="020B0604020202020204" pitchFamily="34"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在</a:t>
            </a:r>
            <a:r>
              <a:rPr lang="en-US" altLang="zh-CN" b="1" dirty="0">
                <a:latin typeface="Arial" panose="020B0604020202020204" pitchFamily="34" charset="0"/>
              </a:rPr>
              <a:t>CNN</a:t>
            </a:r>
            <a:r>
              <a:rPr lang="zh-CN" altLang="en-US" b="1" dirty="0">
                <a:latin typeface="Arial" panose="020B0604020202020204" pitchFamily="34" charset="0"/>
              </a:rPr>
              <a:t>网络中，每层数据的分布如图所示，可见网络中，中间层的数据范围分布得比较开，靠前的层和靠后的层的数据范围比较集中。</a:t>
            </a:r>
            <a:r>
              <a:rPr lang="zh-CN" altLang="en-US" sz="1200" b="1" kern="0" dirty="0">
                <a:solidFill>
                  <a:srgbClr val="002060"/>
                </a:solidFill>
                <a:latin typeface="微软雅黑" panose="020B0503020204020204" pitchFamily="34" charset="-122"/>
                <a:ea typeface="微软雅黑" panose="020B0503020204020204" pitchFamily="34" charset="-122"/>
              </a:rPr>
              <a:t>因此可以充分利用该特点，</a:t>
            </a:r>
            <a:r>
              <a:rPr lang="zh-CN" altLang="en-US" b="1" kern="0" dirty="0">
                <a:solidFill>
                  <a:srgbClr val="002060"/>
                </a:solidFill>
                <a:latin typeface="微软雅黑" panose="020B0503020204020204" pitchFamily="34" charset="-122"/>
                <a:ea typeface="微软雅黑" panose="020B0503020204020204" pitchFamily="34" charset="-122"/>
                <a:sym typeface="+mn-ea"/>
              </a:rPr>
              <a:t>分层</a:t>
            </a:r>
            <a:r>
              <a:rPr lang="zh-CN" altLang="en-US" sz="1200" b="1" kern="0" dirty="0">
                <a:solidFill>
                  <a:srgbClr val="002060"/>
                </a:solidFill>
                <a:latin typeface="微软雅黑" panose="020B0503020204020204" pitchFamily="34" charset="-122"/>
                <a:ea typeface="微软雅黑" panose="020B0503020204020204" pitchFamily="34" charset="-122"/>
              </a:rPr>
              <a:t>进行数据量化。</a:t>
            </a:r>
            <a:endParaRPr lang="en-US" altLang="zh-CN" b="1" dirty="0">
              <a:latin typeface="Arial" panose="020B0604020202020204" pitchFamily="34" charset="0"/>
            </a:endParaRPr>
          </a:p>
          <a:p>
            <a:endParaRPr lang="en-US" altLang="zh-CN" sz="1200" b="1" kern="1200" dirty="0">
              <a:solidFill>
                <a:schemeClr val="tx1"/>
              </a:solidFill>
              <a:latin typeface="Arial" panose="020B0604020202020204" pitchFamily="34" charset="0"/>
              <a:ea typeface="宋体" panose="02010600030101010101" pitchFamily="2" charset="-122"/>
            </a:endParaRPr>
          </a:p>
          <a:p>
            <a:r>
              <a:rPr lang="zh-CN" altLang="en-US" sz="2400" b="1" kern="0" dirty="0">
                <a:solidFill>
                  <a:srgbClr val="002060"/>
                </a:solidFill>
                <a:latin typeface="微软雅黑" panose="020B0503020204020204" pitchFamily="34" charset="-122"/>
                <a:ea typeface="微软雅黑" panose="020B0503020204020204" pitchFamily="34" charset="-122"/>
              </a:rPr>
              <a:t>采用浮点数据表述：表述范围广，但是浮点数据运算的代价高</a:t>
            </a:r>
            <a:endParaRPr lang="en-US" altLang="zh-CN" sz="2400" b="1" kern="0" dirty="0">
              <a:solidFill>
                <a:srgbClr val="002060"/>
              </a:solidFill>
              <a:latin typeface="微软雅黑" panose="020B0503020204020204" pitchFamily="34" charset="-122"/>
              <a:ea typeface="微软雅黑" panose="020B0503020204020204" pitchFamily="34" charset="-122"/>
            </a:endParaRPr>
          </a:p>
          <a:p>
            <a:r>
              <a:rPr lang="zh-CN" altLang="en-US" sz="2400" b="1" kern="0" dirty="0">
                <a:solidFill>
                  <a:srgbClr val="002060"/>
                </a:solidFill>
                <a:latin typeface="微软雅黑" panose="020B0503020204020204" pitchFamily="34" charset="-122"/>
                <a:ea typeface="微软雅黑" panose="020B0503020204020204" pitchFamily="34" charset="-122"/>
              </a:rPr>
              <a:t>采用定点数据表述：定点数据运算代价低，但是表述范围窄</a:t>
            </a:r>
            <a:endParaRPr lang="en-US" altLang="zh-CN" sz="2400" b="1" kern="0" dirty="0">
              <a:solidFill>
                <a:srgbClr val="002060"/>
              </a:solidFill>
              <a:latin typeface="微软雅黑" panose="020B0503020204020204" pitchFamily="34" charset="-122"/>
              <a:ea typeface="微软雅黑" panose="020B0503020204020204" pitchFamily="34" charset="-122"/>
            </a:endParaRPr>
          </a:p>
          <a:p>
            <a:endParaRPr lang="en-US" altLang="zh-CN" sz="2400" b="1" kern="0"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我们用一个字长来表述数据，包括整数字长和小数</a:t>
            </a:r>
            <a:r>
              <a:rPr lang="zh-CN" altLang="en-US" b="1">
                <a:latin typeface="Arial" panose="020B0604020202020204" pitchFamily="34" charset="0"/>
              </a:rPr>
              <a:t>字长。</a:t>
            </a:r>
            <a:endParaRPr lang="en-US" altLang="zh-CN" b="1">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考虑到每一层的数据范围不同，可以针对不同层设置不同的整数字长和小数字长，这样层间运算具有浮点运算的特性，而层内保持定点运算的特性。</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zh-CN" b="1" dirty="0">
              <a:latin typeface="Arial" panose="020B0604020202020204" pitchFamily="34"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那么以什么依据来设置每一层的小数字长呢？这里我们介绍离线学习方法。这种方法本质是根据数据集去寻找让误差最小的一组小数字长设定组合。</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缺点是需要在给定的图像数据集下去寻找合适的参数。一旦选好，所有的图片在运行过程中都得采用选择好的小数字长来进行运算。如果采用新的图像数据集，那么计算误差可能会增加。</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那是否有其他的改进办法呢？</a:t>
            </a:r>
            <a:endParaRPr lang="en-US" altLang="zh-CN" b="1" dirty="0">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kern="1200" dirty="0">
                <a:solidFill>
                  <a:srgbClr val="002060"/>
                </a:solidFill>
                <a:latin typeface="微软雅黑" panose="020B0503020204020204" pitchFamily="34" charset="-122"/>
                <a:ea typeface="微软雅黑" panose="020B0503020204020204" pitchFamily="34" charset="-122"/>
                <a:cs typeface="+mn-cs"/>
              </a:rPr>
              <a:t>冯</a:t>
            </a:r>
            <a:r>
              <a:rPr lang="en-US" altLang="zh-CN" kern="1200" dirty="0">
                <a:solidFill>
                  <a:srgbClr val="002060"/>
                </a:solidFill>
                <a:latin typeface="微软雅黑" panose="020B0503020204020204" pitchFamily="34" charset="-122"/>
                <a:ea typeface="微软雅黑" panose="020B0503020204020204" pitchFamily="34" charset="-122"/>
                <a:cs typeface="+mn-cs"/>
              </a:rPr>
              <a:t>·</a:t>
            </a:r>
            <a:r>
              <a:rPr lang="zh-CN" altLang="en-US" kern="1200" dirty="0">
                <a:solidFill>
                  <a:srgbClr val="002060"/>
                </a:solidFill>
                <a:latin typeface="微软雅黑" panose="020B0503020204020204" pitchFamily="34" charset="-122"/>
                <a:ea typeface="微软雅黑" panose="020B0503020204020204" pitchFamily="34" charset="-122"/>
                <a:cs typeface="+mn-cs"/>
              </a:rPr>
              <a:t>诺依曼架构的处理器受控制流驱动，具有很强的功能灵活性或使用便利性，为计算机的通用性奠定了基础。</a:t>
            </a:r>
            <a:endParaRPr lang="zh-CN" altLang="zh-CN" dirty="0">
              <a:latin typeface="Arial" panose="020B0604020202020204" pitchFamily="34"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DNPU</a:t>
            </a:r>
            <a:r>
              <a:rPr lang="zh-CN" altLang="en-US" b="1" dirty="0">
                <a:latin typeface="Arial" panose="020B0604020202020204" pitchFamily="34" charset="0"/>
              </a:rPr>
              <a:t>里面设计了一种方法，也就是固定同层的字长和小数部分长度，动态调整不同层的字长和小数部分长度。</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zh-CN" b="1" dirty="0">
              <a:latin typeface="Arial" panose="020B0604020202020204" pitchFamily="34" charset="0"/>
            </a:endParaRPr>
          </a:p>
          <a:p>
            <a:r>
              <a:rPr lang="zh-CN" altLang="en-US" b="1" dirty="0">
                <a:latin typeface="Arial" panose="020B0604020202020204" pitchFamily="34" charset="0"/>
              </a:rPr>
              <a:t>通过设置溢出检测器来动态调整该层的小数字长，如果检测器发现溢出比例过大，则减少小数字长，若溢出检测器发现溢出比例小，则增加小数字长。</a:t>
            </a:r>
            <a:endParaRPr lang="zh-CN" altLang="en-US" b="1" dirty="0">
              <a:latin typeface="Arial" panose="020B0604020202020204" pitchFamily="34"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b="1" dirty="0">
                <a:latin typeface="Arial" panose="020B0604020202020204" pitchFamily="34" charset="0"/>
              </a:rPr>
              <a:t>左图是</a:t>
            </a:r>
            <a:r>
              <a:rPr lang="en-US" altLang="zh-CN" b="1" dirty="0">
                <a:latin typeface="Arial" panose="020B0604020202020204" pitchFamily="34" charset="0"/>
              </a:rPr>
              <a:t>32</a:t>
            </a:r>
            <a:r>
              <a:rPr lang="zh-CN" altLang="en-US" b="1" dirty="0">
                <a:latin typeface="Arial" panose="020B0604020202020204" pitchFamily="34" charset="0"/>
              </a:rPr>
              <a:t>位字长下，三种方法的整数字长与准确性关系的对比图。黑色虚线是采用</a:t>
            </a:r>
            <a:r>
              <a:rPr lang="en-US" altLang="zh-CN" b="1" dirty="0">
                <a:latin typeface="Arial" panose="020B0604020202020204" pitchFamily="34" charset="0"/>
              </a:rPr>
              <a:t>32</a:t>
            </a:r>
            <a:r>
              <a:rPr lang="zh-CN" altLang="en-US" b="1" dirty="0">
                <a:latin typeface="Arial" panose="020B0604020202020204" pitchFamily="34" charset="0"/>
              </a:rPr>
              <a:t>位浮点表示的计算准确度，红色曲线表示在线学习动态定点方法的计算准确度，蓝色曲线为没有在线自适应的动态定点方法的计算准确度，黑色曲线则表示传统定点的计算准确度。</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在实验过程中，</a:t>
            </a:r>
            <a:r>
              <a:rPr lang="en-US" altLang="zh-CN" b="1" dirty="0">
                <a:latin typeface="Arial" panose="020B0604020202020204" pitchFamily="34" charset="0"/>
              </a:rPr>
              <a:t>1</a:t>
            </a:r>
            <a:r>
              <a:rPr lang="zh-CN" altLang="en-US" b="1" dirty="0">
                <a:latin typeface="Arial" panose="020B0604020202020204" pitchFamily="34" charset="0"/>
              </a:rPr>
              <a:t>）</a:t>
            </a:r>
            <a:r>
              <a:rPr lang="en-US" altLang="zh-CN" sz="1200" b="1" kern="0" dirty="0">
                <a:solidFill>
                  <a:srgbClr val="C00000"/>
                </a:solidFill>
                <a:latin typeface="微软雅黑" panose="020B0503020204020204" pitchFamily="34" charset="-122"/>
                <a:ea typeface="微软雅黑" panose="020B0503020204020204" pitchFamily="34" charset="-122"/>
              </a:rPr>
              <a:t>DNPU</a:t>
            </a:r>
            <a:r>
              <a:rPr lang="zh-CN" altLang="en-US" sz="1200" b="1" kern="0" dirty="0">
                <a:solidFill>
                  <a:srgbClr val="C00000"/>
                </a:solidFill>
                <a:latin typeface="微软雅黑" panose="020B0503020204020204" pitchFamily="34" charset="-122"/>
                <a:ea typeface="微软雅黑" panose="020B0503020204020204" pitchFamily="34" charset="-122"/>
              </a:rPr>
              <a:t>溢出监测调整字长的方法</a:t>
            </a:r>
            <a:r>
              <a:rPr lang="en-US" altLang="zh-CN" sz="1200" b="1" kern="0" dirty="0">
                <a:solidFill>
                  <a:srgbClr val="002060"/>
                </a:solidFill>
                <a:latin typeface="微软雅黑" panose="020B0503020204020204" pitchFamily="34" charset="-122"/>
                <a:ea typeface="微软雅黑" panose="020B0503020204020204" pitchFamily="34" charset="-122"/>
              </a:rPr>
              <a:t>:</a:t>
            </a:r>
            <a:r>
              <a:rPr lang="zh-CN" altLang="en-US" sz="1200" b="1" kern="0" dirty="0">
                <a:solidFill>
                  <a:srgbClr val="002060"/>
                </a:solidFill>
                <a:latin typeface="微软雅黑" panose="020B0503020204020204" pitchFamily="34" charset="-122"/>
                <a:ea typeface="微软雅黑" panose="020B0503020204020204" pitchFamily="34" charset="-122"/>
              </a:rPr>
              <a:t>设计一个溢出计数器，当溢出概率大于</a:t>
            </a:r>
            <a:r>
              <a:rPr lang="en-US" altLang="zh-CN" sz="1200" b="1" kern="0" dirty="0">
                <a:solidFill>
                  <a:srgbClr val="002060"/>
                </a:solidFill>
                <a:latin typeface="微软雅黑" panose="020B0503020204020204" pitchFamily="34" charset="-122"/>
                <a:ea typeface="微软雅黑" panose="020B0503020204020204" pitchFamily="34" charset="-122"/>
              </a:rPr>
              <a:t>0.2%</a:t>
            </a:r>
            <a:r>
              <a:rPr lang="zh-CN" altLang="en-US" sz="1200" b="1" kern="0" dirty="0">
                <a:solidFill>
                  <a:srgbClr val="002060"/>
                </a:solidFill>
                <a:latin typeface="微软雅黑" panose="020B0503020204020204" pitchFamily="34" charset="-122"/>
                <a:ea typeface="微软雅黑" panose="020B0503020204020204" pitchFamily="34" charset="-122"/>
              </a:rPr>
              <a:t>时，减少字长中的小数部分长度；</a:t>
            </a:r>
            <a:r>
              <a:rPr lang="en-US" altLang="zh-CN" sz="1200" b="1" kern="0" dirty="0">
                <a:solidFill>
                  <a:srgbClr val="002060"/>
                </a:solidFill>
                <a:latin typeface="微软雅黑" panose="020B0503020204020204" pitchFamily="34" charset="-122"/>
                <a:ea typeface="微软雅黑" panose="020B0503020204020204" pitchFamily="34" charset="-122"/>
              </a:rPr>
              <a:t>2</a:t>
            </a:r>
            <a:r>
              <a:rPr lang="zh-CN" altLang="en-US" sz="1200" b="1" kern="0" dirty="0">
                <a:solidFill>
                  <a:srgbClr val="002060"/>
                </a:solidFill>
                <a:latin typeface="微软雅黑" panose="020B0503020204020204" pitchFamily="34" charset="-122"/>
                <a:ea typeface="微软雅黑" panose="020B0503020204020204" pitchFamily="34" charset="-122"/>
              </a:rPr>
              <a:t>）</a:t>
            </a:r>
            <a:r>
              <a:rPr lang="en-US" altLang="zh-CN" sz="1200" b="1" kern="0" dirty="0">
                <a:solidFill>
                  <a:srgbClr val="C00000"/>
                </a:solidFill>
                <a:latin typeface="微软雅黑" panose="020B0503020204020204" pitchFamily="34" charset="-122"/>
                <a:ea typeface="微软雅黑" panose="020B0503020204020204" pitchFamily="34" charset="-122"/>
              </a:rPr>
              <a:t>DNPU</a:t>
            </a:r>
            <a:r>
              <a:rPr lang="zh-CN" altLang="en-US" sz="1200" b="1" kern="0" dirty="0">
                <a:solidFill>
                  <a:srgbClr val="C00000"/>
                </a:solidFill>
                <a:latin typeface="微软雅黑" panose="020B0503020204020204" pitchFamily="34" charset="-122"/>
                <a:ea typeface="微软雅黑" panose="020B0503020204020204" pitchFamily="34" charset="-122"/>
              </a:rPr>
              <a:t>的优势</a:t>
            </a:r>
            <a:r>
              <a:rPr lang="en-US" altLang="zh-CN" sz="1200" b="1" kern="0" dirty="0">
                <a:solidFill>
                  <a:srgbClr val="002060"/>
                </a:solidFill>
                <a:latin typeface="微软雅黑" panose="020B0503020204020204" pitchFamily="34" charset="-122"/>
                <a:ea typeface="微软雅黑" panose="020B0503020204020204" pitchFamily="34" charset="-122"/>
              </a:rPr>
              <a:t>: </a:t>
            </a:r>
            <a:r>
              <a:rPr lang="zh-CN" altLang="en-US" sz="1200" b="1" kern="0" dirty="0">
                <a:solidFill>
                  <a:srgbClr val="002060"/>
                </a:solidFill>
                <a:latin typeface="微软雅黑" panose="020B0503020204020204" pitchFamily="34" charset="-122"/>
                <a:ea typeface="微软雅黑" panose="020B0503020204020204" pitchFamily="34" charset="-122"/>
              </a:rPr>
              <a:t>无需片外学习，整个过程用到的字长更短。</a:t>
            </a:r>
            <a:endParaRPr lang="en-US" altLang="zh-CN" sz="1200" b="1" kern="0" dirty="0">
              <a:solidFill>
                <a:srgbClr val="002060"/>
              </a:solidFill>
              <a:latin typeface="微软雅黑" panose="020B0503020204020204" pitchFamily="34" charset="-122"/>
              <a:ea typeface="微软雅黑" panose="020B0503020204020204" pitchFamily="34" charset="-122"/>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zh-CN" sz="1200" kern="0" dirty="0">
              <a:solidFill>
                <a:srgbClr val="002060"/>
              </a:solidFill>
              <a:latin typeface="微软雅黑" panose="020B0503020204020204" pitchFamily="34" charset="-122"/>
              <a:ea typeface="微软雅黑" panose="020B0503020204020204" pitchFamily="34" charset="-122"/>
            </a:endParaRPr>
          </a:p>
          <a:p>
            <a:endParaRPr lang="zh-CN" altLang="en-US" dirty="0">
              <a:latin typeface="Arial" panose="020B0604020202020204" pitchFamily="34"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b="1" dirty="0">
                <a:latin typeface="Arial" panose="020B0604020202020204" pitchFamily="34" charset="0"/>
              </a:rPr>
              <a:t>接下来我们来看适用于</a:t>
            </a:r>
            <a:r>
              <a:rPr lang="en-US" altLang="zh-CN" b="1" dirty="0">
                <a:latin typeface="Arial" panose="020B0604020202020204" pitchFamily="34" charset="0"/>
              </a:rPr>
              <a:t>MLP/RNN</a:t>
            </a:r>
            <a:r>
              <a:rPr lang="zh-CN" altLang="en-US" b="1" dirty="0">
                <a:latin typeface="Arial" panose="020B0604020202020204" pitchFamily="34" charset="0"/>
              </a:rPr>
              <a:t>的权重量化，在计算准确性满足要求的前提下，参数的运算量与访存量得以大幅减少。</a:t>
            </a:r>
            <a:endParaRPr lang="en-US" altLang="zh-CN" b="1" dirty="0">
              <a:latin typeface="Arial" panose="020B0604020202020204" pitchFamily="34" charset="0"/>
            </a:endParaRPr>
          </a:p>
          <a:p>
            <a:r>
              <a:rPr lang="zh-CN" altLang="en-US" b="1" dirty="0">
                <a:latin typeface="Arial" panose="020B0604020202020204" pitchFamily="34" charset="0"/>
              </a:rPr>
              <a:t>图中，蓝色部分表述的权重呈现右图所示的概率分布，则可根据量化规则，将连续空间上的权重范围映射到有限个值的离散空间上。</a:t>
            </a:r>
            <a:endParaRPr lang="en-US" altLang="zh-CN" b="1" dirty="0">
              <a:latin typeface="Arial" panose="020B0604020202020204" pitchFamily="34" charset="0"/>
            </a:endParaRPr>
          </a:p>
          <a:p>
            <a:r>
              <a:rPr lang="zh-CN" altLang="en-US" b="1" dirty="0">
                <a:latin typeface="Arial" panose="020B0604020202020204" pitchFamily="34" charset="0"/>
              </a:rPr>
              <a:t>用</a:t>
            </a:r>
            <a:r>
              <a:rPr lang="en-US" altLang="zh-CN" b="1" dirty="0">
                <a:latin typeface="Arial" panose="020B0604020202020204" pitchFamily="34" charset="0"/>
              </a:rPr>
              <a:t>4-bit</a:t>
            </a:r>
            <a:r>
              <a:rPr lang="zh-CN" altLang="en-US" b="1" dirty="0">
                <a:latin typeface="Arial" panose="020B0604020202020204" pitchFamily="34" charset="0"/>
              </a:rPr>
              <a:t>的字符来量化原本</a:t>
            </a:r>
            <a:r>
              <a:rPr lang="en-US" altLang="zh-CN" b="1" dirty="0">
                <a:latin typeface="Arial" panose="020B0604020202020204" pitchFamily="34" charset="0"/>
              </a:rPr>
              <a:t>32</a:t>
            </a:r>
            <a:r>
              <a:rPr lang="zh-CN" altLang="en-US" b="1" dirty="0">
                <a:latin typeface="Arial" panose="020B0604020202020204" pitchFamily="34" charset="0"/>
              </a:rPr>
              <a:t>位的权重参数，那么权重参数就只有</a:t>
            </a:r>
            <a:r>
              <a:rPr lang="en-US" altLang="zh-CN" b="1" dirty="0">
                <a:latin typeface="Arial" panose="020B0604020202020204" pitchFamily="34" charset="0"/>
              </a:rPr>
              <a:t>16</a:t>
            </a:r>
            <a:r>
              <a:rPr lang="zh-CN" altLang="en-US" b="1" dirty="0">
                <a:latin typeface="Arial" panose="020B0604020202020204" pitchFamily="34" charset="0"/>
              </a:rPr>
              <a:t>个。</a:t>
            </a:r>
            <a:endParaRPr lang="en-US" altLang="zh-CN" b="1" dirty="0">
              <a:latin typeface="Arial" panose="020B0604020202020204" pitchFamily="34" charset="0"/>
            </a:endParaRPr>
          </a:p>
          <a:p>
            <a:r>
              <a:rPr lang="en-US" altLang="zh-CN" b="1" dirty="0">
                <a:latin typeface="Arial" panose="020B0604020202020204" pitchFamily="34" charset="0"/>
              </a:rPr>
              <a:t>【</a:t>
            </a:r>
            <a:r>
              <a:rPr lang="zh-CN" altLang="en-US" b="1" dirty="0">
                <a:latin typeface="Arial" panose="020B0604020202020204" pitchFamily="34" charset="0"/>
              </a:rPr>
              <a:t>按</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b="1" dirty="0">
                <a:latin typeface="Arial" panose="020B0604020202020204" pitchFamily="34" charset="0"/>
              </a:rPr>
              <a:t>实验数据表明在</a:t>
            </a:r>
            <a:r>
              <a:rPr lang="en-US" altLang="zh-CN" b="1" dirty="0">
                <a:latin typeface="Arial" panose="020B0604020202020204" pitchFamily="34" charset="0"/>
              </a:rPr>
              <a:t>ImageNet</a:t>
            </a:r>
            <a:r>
              <a:rPr lang="zh-CN" altLang="en-US" b="1" dirty="0">
                <a:latin typeface="Arial" panose="020B0604020202020204" pitchFamily="34" charset="0"/>
              </a:rPr>
              <a:t>分类实验和</a:t>
            </a:r>
            <a:r>
              <a:rPr lang="en-US" altLang="zh-CN" b="1" dirty="0">
                <a:latin typeface="Arial" panose="020B0604020202020204" pitchFamily="34" charset="0"/>
              </a:rPr>
              <a:t>Flickr 8K </a:t>
            </a:r>
            <a:r>
              <a:rPr lang="zh-CN" altLang="en-US" b="1" dirty="0">
                <a:latin typeface="Arial" panose="020B0604020202020204" pitchFamily="34" charset="0"/>
              </a:rPr>
              <a:t>图像字母测试实验中，</a:t>
            </a:r>
            <a:r>
              <a:rPr lang="en-US" altLang="zh-CN" b="1" dirty="0">
                <a:latin typeface="Arial" panose="020B0604020202020204" pitchFamily="34" charset="0"/>
              </a:rPr>
              <a:t>4bits</a:t>
            </a:r>
            <a:r>
              <a:rPr lang="zh-CN" altLang="en-US" b="1" dirty="0">
                <a:latin typeface="Arial" panose="020B0604020202020204" pitchFamily="34" charset="0"/>
              </a:rPr>
              <a:t>表述权重的计算准确性和</a:t>
            </a:r>
            <a:r>
              <a:rPr lang="en-US" altLang="zh-CN" b="1" dirty="0">
                <a:latin typeface="Arial" panose="020B0604020202020204" pitchFamily="34" charset="0"/>
              </a:rPr>
              <a:t>32bit</a:t>
            </a:r>
            <a:r>
              <a:rPr lang="zh-CN" altLang="en-US" b="1" dirty="0">
                <a:latin typeface="Arial" panose="020B0604020202020204" pitchFamily="34" charset="0"/>
              </a:rPr>
              <a:t>表述权重的准确性基本相同。</a:t>
            </a:r>
            <a:endParaRPr lang="zh-CN" altLang="en-US" b="1" dirty="0">
              <a:latin typeface="Arial" panose="020B0604020202020204" pitchFamily="34"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b="1" dirty="0">
                <a:latin typeface="Arial" panose="020B0604020202020204" pitchFamily="34" charset="0"/>
              </a:rPr>
              <a:t>量化后的权重在</a:t>
            </a:r>
            <a:r>
              <a:rPr lang="en-US" altLang="zh-CN" b="1" dirty="0">
                <a:latin typeface="Arial" panose="020B0604020202020204" pitchFamily="34" charset="0"/>
              </a:rPr>
              <a:t>DNPU</a:t>
            </a:r>
            <a:r>
              <a:rPr lang="zh-CN" altLang="en-US" b="1" dirty="0">
                <a:latin typeface="Arial" panose="020B0604020202020204" pitchFamily="34" charset="0"/>
              </a:rPr>
              <a:t>中是如何运算的呢？</a:t>
            </a:r>
            <a:endParaRPr lang="en-US" altLang="zh-CN" b="1" dirty="0">
              <a:latin typeface="Arial" panose="020B0604020202020204" pitchFamily="34" charset="0"/>
            </a:endParaRPr>
          </a:p>
          <a:p>
            <a:endParaRPr lang="en-US" altLang="zh-CN" b="1" dirty="0">
              <a:latin typeface="Arial" panose="020B0604020202020204" pitchFamily="34" charset="0"/>
            </a:endParaRPr>
          </a:p>
          <a:p>
            <a:r>
              <a:rPr lang="zh-CN" altLang="en-US" b="1" dirty="0">
                <a:latin typeface="Arial" panose="020B0604020202020204" pitchFamily="34" charset="0"/>
              </a:rPr>
              <a:t>首先，每个</a:t>
            </a:r>
            <a:r>
              <a:rPr lang="en-US" altLang="zh-CN" b="1" dirty="0">
                <a:latin typeface="Arial" panose="020B0604020202020204" pitchFamily="34" charset="0"/>
              </a:rPr>
              <a:t>Q-table</a:t>
            </a:r>
            <a:r>
              <a:rPr lang="zh-CN" altLang="en-US" b="1" dirty="0">
                <a:latin typeface="Arial" panose="020B0604020202020204" pitchFamily="34" charset="0"/>
              </a:rPr>
              <a:t>表会提前计算输入值与所有权重的乘积，然后将这</a:t>
            </a:r>
            <a:r>
              <a:rPr lang="en-US" altLang="zh-CN" b="1" dirty="0">
                <a:latin typeface="Arial" panose="020B0604020202020204" pitchFamily="34" charset="0"/>
              </a:rPr>
              <a:t>16</a:t>
            </a:r>
            <a:r>
              <a:rPr lang="zh-CN" altLang="en-US" b="1" dirty="0">
                <a:latin typeface="Arial" panose="020B0604020202020204" pitchFamily="34" charset="0"/>
              </a:rPr>
              <a:t>个值存入表中。</a:t>
            </a:r>
            <a:endParaRPr lang="en-US" altLang="zh-CN" b="1" dirty="0">
              <a:latin typeface="Arial" panose="020B0604020202020204" pitchFamily="34" charset="0"/>
            </a:endParaRPr>
          </a:p>
          <a:p>
            <a:endParaRPr lang="en-US" altLang="zh-CN" b="1" dirty="0">
              <a:latin typeface="Arial" panose="020B0604020202020204" pitchFamily="34"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b="1" dirty="0">
                <a:latin typeface="Arial" panose="020B0604020202020204" pitchFamily="34" charset="0"/>
              </a:rPr>
              <a:t>那么如何提前计算输入值与所有权重的乘积？</a:t>
            </a:r>
            <a:r>
              <a:rPr lang="en-US" altLang="zh-CN" b="1" dirty="0">
                <a:latin typeface="Arial" panose="020B0604020202020204" pitchFamily="34" charset="0"/>
              </a:rPr>
              <a:t>DNPU</a:t>
            </a:r>
            <a:r>
              <a:rPr lang="zh-CN" altLang="en-US" b="1" dirty="0">
                <a:latin typeface="Arial" panose="020B0604020202020204" pitchFamily="34" charset="0"/>
              </a:rPr>
              <a:t>采用了基于查找表的乘法，核心的思想是用面积换时间。</a:t>
            </a:r>
            <a:endParaRPr lang="en-US" altLang="zh-CN" b="1" dirty="0">
              <a:latin typeface="Arial" panose="020B0604020202020204" pitchFamily="34"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b="1" dirty="0">
                <a:latin typeface="Arial" panose="020B0604020202020204" pitchFamily="34" charset="0"/>
              </a:rPr>
              <a:t>根据输入的索引值提取表中相应位置的值，输入至加法树中得到累加结果。</a:t>
            </a:r>
            <a:endParaRPr lang="en-US" altLang="zh-CN" b="1" dirty="0">
              <a:latin typeface="Arial" panose="020B0604020202020204" pitchFamily="34" charset="0"/>
            </a:endParaRPr>
          </a:p>
          <a:p>
            <a:endParaRPr lang="en-US" altLang="zh-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sz="1200" b="1" kern="0" dirty="0">
                <a:solidFill>
                  <a:srgbClr val="002060"/>
                </a:solidFill>
                <a:latin typeface="微软雅黑" panose="020B0503020204020204" pitchFamily="34" charset="-122"/>
                <a:ea typeface="微软雅黑" panose="020B0503020204020204" pitchFamily="34" charset="-122"/>
              </a:rPr>
              <a:t>量化</a:t>
            </a:r>
            <a:r>
              <a:rPr lang="en-US" altLang="zh-CN" sz="1200" b="1" kern="0" dirty="0">
                <a:solidFill>
                  <a:srgbClr val="002060"/>
                </a:solidFill>
                <a:latin typeface="微软雅黑" panose="020B0503020204020204" pitchFamily="34" charset="-122"/>
                <a:ea typeface="微软雅黑" panose="020B0503020204020204" pitchFamily="34" charset="-122"/>
              </a:rPr>
              <a:t>:</a:t>
            </a:r>
            <a:r>
              <a:rPr lang="zh-CN" altLang="en-US" sz="1200" b="1" kern="0" dirty="0">
                <a:solidFill>
                  <a:srgbClr val="002060"/>
                </a:solidFill>
                <a:latin typeface="微软雅黑" panose="020B0503020204020204" pitchFamily="34" charset="-122"/>
                <a:ea typeface="微软雅黑" panose="020B0503020204020204" pitchFamily="34" charset="-122"/>
              </a:rPr>
              <a:t> </a:t>
            </a:r>
            <a:r>
              <a:rPr lang="en-US" altLang="zh-CN" sz="1200" b="1" kern="0" dirty="0">
                <a:solidFill>
                  <a:srgbClr val="002060"/>
                </a:solidFill>
                <a:latin typeface="微软雅黑" panose="020B0503020204020204" pitchFamily="34" charset="-122"/>
                <a:ea typeface="微软雅黑" panose="020B0503020204020204" pitchFamily="34" charset="-122"/>
              </a:rPr>
              <a:t>16-bit </a:t>
            </a:r>
            <a:r>
              <a:rPr lang="zh-CN" altLang="en-US" sz="1200" b="1" kern="0" dirty="0">
                <a:solidFill>
                  <a:srgbClr val="002060"/>
                </a:solidFill>
                <a:latin typeface="微软雅黑" panose="020B0503020204020204" pitchFamily="34" charset="-122"/>
                <a:ea typeface="微软雅黑" panose="020B0503020204020204" pitchFamily="34" charset="-122"/>
              </a:rPr>
              <a:t>权重→</a:t>
            </a:r>
            <a:r>
              <a:rPr lang="en-US" altLang="zh-CN" sz="1200" b="1" kern="0" dirty="0">
                <a:solidFill>
                  <a:srgbClr val="002060"/>
                </a:solidFill>
                <a:latin typeface="微软雅黑" panose="020B0503020204020204" pitchFamily="34" charset="-122"/>
                <a:ea typeface="微软雅黑" panose="020B0503020204020204" pitchFamily="34" charset="-122"/>
              </a:rPr>
              <a:t>4-bit </a:t>
            </a:r>
            <a:r>
              <a:rPr lang="zh-CN" altLang="en-US" sz="1200" b="1" kern="0" dirty="0">
                <a:solidFill>
                  <a:srgbClr val="002060"/>
                </a:solidFill>
                <a:latin typeface="微软雅黑" panose="020B0503020204020204" pitchFamily="34" charset="-122"/>
                <a:ea typeface="微软雅黑" panose="020B0503020204020204" pitchFamily="34" charset="-122"/>
              </a:rPr>
              <a:t>索引值</a:t>
            </a:r>
            <a:endParaRPr lang="en-US" altLang="zh-CN" b="1" kern="0" dirty="0">
              <a:solidFill>
                <a:srgbClr val="002060"/>
              </a:solidFill>
              <a:latin typeface="微软雅黑" panose="020B0503020204020204" pitchFamily="34" charset="-122"/>
              <a:ea typeface="微软雅黑" panose="020B0503020204020204" pitchFamily="34" charset="-122"/>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sz="1200" b="1" kern="0" dirty="0">
                <a:solidFill>
                  <a:srgbClr val="002060"/>
                </a:solidFill>
                <a:latin typeface="微软雅黑" panose="020B0503020204020204" pitchFamily="34" charset="-122"/>
                <a:ea typeface="微软雅黑" panose="020B0503020204020204" pitchFamily="34" charset="-122"/>
              </a:rPr>
              <a:t>片外访存</a:t>
            </a:r>
            <a:r>
              <a:rPr lang="en-US" altLang="zh-CN" sz="1200" b="1" kern="0" dirty="0">
                <a:solidFill>
                  <a:srgbClr val="002060"/>
                </a:solidFill>
                <a:latin typeface="微软雅黑" panose="020B0503020204020204" pitchFamily="34" charset="-122"/>
                <a:ea typeface="微软雅黑" panose="020B0503020204020204" pitchFamily="34" charset="-122"/>
              </a:rPr>
              <a:t>: </a:t>
            </a:r>
            <a:r>
              <a:rPr lang="zh-CN" altLang="en-US" sz="1200" b="1" kern="0" dirty="0">
                <a:solidFill>
                  <a:srgbClr val="002060"/>
                </a:solidFill>
                <a:latin typeface="微软雅黑" panose="020B0503020204020204" pitchFamily="34" charset="-122"/>
                <a:ea typeface="微软雅黑" panose="020B0503020204020204" pitchFamily="34" charset="-122"/>
              </a:rPr>
              <a:t>权重访存量减少</a:t>
            </a:r>
            <a:r>
              <a:rPr lang="en-US" altLang="zh-CN" sz="1200" b="1" kern="0" dirty="0">
                <a:solidFill>
                  <a:srgbClr val="002060"/>
                </a:solidFill>
                <a:latin typeface="微软雅黑" panose="020B0503020204020204" pitchFamily="34" charset="-122"/>
                <a:ea typeface="微软雅黑" panose="020B0503020204020204" pitchFamily="34" charset="-122"/>
              </a:rPr>
              <a:t>75%</a:t>
            </a:r>
            <a:endParaRPr lang="en-US" altLang="zh-CN" b="1" kern="0" dirty="0">
              <a:solidFill>
                <a:srgbClr val="002060"/>
              </a:solidFill>
              <a:latin typeface="微软雅黑" panose="020B0503020204020204" pitchFamily="34" charset="-122"/>
              <a:ea typeface="微软雅黑" panose="020B0503020204020204" pitchFamily="34" charset="-122"/>
            </a:endParaRPr>
          </a:p>
          <a:p>
            <a:endParaRPr lang="en-US" altLang="zh-CN" dirty="0">
              <a:latin typeface="Arial" panose="020B0604020202020204" pitchFamily="34" charset="0"/>
            </a:endParaRPr>
          </a:p>
          <a:p>
            <a:endParaRPr lang="zh-CN" altLang="en-US" dirty="0">
              <a:latin typeface="Arial" panose="020B0604020202020204" pitchFamily="34"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a:t>
            </a:r>
            <a:r>
              <a:rPr lang="zh-CN" altLang="en-US" b="1" dirty="0">
                <a:latin typeface="Arial" panose="020B0604020202020204" pitchFamily="34" charset="0"/>
              </a:rPr>
              <a:t>讲稿</a:t>
            </a:r>
            <a:r>
              <a:rPr lang="en-US" altLang="zh-CN" dirty="0">
                <a:latin typeface="Arial" panose="020B0604020202020204" pitchFamily="34" charset="0"/>
              </a:rPr>
              <a:t>】</a:t>
            </a:r>
            <a:endParaRPr lang="en-US" altLang="zh-CN" dirty="0">
              <a:latin typeface="Arial" panose="020B0604020202020204" pitchFamily="34" charset="0"/>
            </a:endParaRPr>
          </a:p>
          <a:p>
            <a:r>
              <a:rPr lang="zh-CN" altLang="en-US" dirty="0">
                <a:latin typeface="Arial" panose="020B0604020202020204" pitchFamily="34" charset="0"/>
              </a:rPr>
              <a:t>左图是芯片的布局结构</a:t>
            </a:r>
            <a:endParaRPr lang="en-US" altLang="zh-CN" dirty="0">
              <a:latin typeface="Arial" panose="020B0604020202020204" pitchFamily="34" charset="0"/>
            </a:endParaRPr>
          </a:p>
          <a:p>
            <a:r>
              <a:rPr lang="zh-CN" altLang="en-US" dirty="0">
                <a:latin typeface="Arial" panose="020B0604020202020204" pitchFamily="34" charset="0"/>
              </a:rPr>
              <a:t>右边表格显示了芯片设计的参数与性能</a:t>
            </a:r>
            <a:endParaRPr lang="en-US" altLang="zh-CN" sz="1200" kern="1200" dirty="0">
              <a:solidFill>
                <a:schemeClr val="tx1"/>
              </a:solidFill>
              <a:latin typeface="Arial" panose="020B0604020202020204" pitchFamily="34" charset="0"/>
              <a:ea typeface="宋体" panose="02010600030101010101" pitchFamily="2" charset="-122"/>
            </a:endParaRPr>
          </a:p>
          <a:p>
            <a:r>
              <a:rPr lang="zh-CN" altLang="en-US" sz="1200" b="0" i="0" kern="1200" dirty="0">
                <a:solidFill>
                  <a:schemeClr val="tx1"/>
                </a:solidFill>
                <a:effectLst/>
                <a:latin typeface="Arial" panose="020B0604020202020204" pitchFamily="34" charset="0"/>
                <a:ea typeface="宋体" panose="02010600030101010101" pitchFamily="2" charset="-122"/>
                <a:cs typeface="+mn-cs"/>
              </a:rPr>
              <a:t>基于</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65nm</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工艺，峰值能效高达</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8.1TOPS/W(4bit 50MHz@0.77v)</a:t>
            </a:r>
            <a:endParaRPr lang="en-US" altLang="zh-CN" sz="1200" kern="1200" dirty="0">
              <a:solidFill>
                <a:schemeClr val="tx1"/>
              </a:solidFill>
              <a:latin typeface="Arial" panose="020B0604020202020204" pitchFamily="34" charset="0"/>
              <a:ea typeface="宋体" panose="02010600030101010101" pitchFamily="2" charset="-122"/>
            </a:endParaRPr>
          </a:p>
          <a:p>
            <a:r>
              <a:rPr lang="zh-CN" altLang="en-US" sz="2400" kern="0" dirty="0">
                <a:solidFill>
                  <a:srgbClr val="002060"/>
                </a:solidFill>
                <a:latin typeface="微软雅黑" panose="020B0503020204020204" pitchFamily="34" charset="-122"/>
                <a:ea typeface="微软雅黑" panose="020B0503020204020204" pitchFamily="34" charset="-122"/>
              </a:rPr>
              <a:t>当处理器达到计算性能峰值时，</a:t>
            </a:r>
            <a:r>
              <a:rPr lang="en-US" altLang="zh-CN" sz="2400" kern="0" dirty="0">
                <a:solidFill>
                  <a:srgbClr val="002060"/>
                </a:solidFill>
                <a:latin typeface="微软雅黑" panose="020B0503020204020204" pitchFamily="34" charset="-122"/>
                <a:ea typeface="微软雅黑" panose="020B0503020204020204" pitchFamily="34" charset="-122"/>
              </a:rPr>
              <a:t>0.765V</a:t>
            </a:r>
            <a:r>
              <a:rPr lang="zh-CN" altLang="en-US" sz="2400" kern="0" dirty="0">
                <a:solidFill>
                  <a:srgbClr val="002060"/>
                </a:solidFill>
                <a:latin typeface="微软雅黑" panose="020B0503020204020204" pitchFamily="34" charset="-122"/>
                <a:ea typeface="微软雅黑" panose="020B0503020204020204" pitchFamily="34" charset="-122"/>
              </a:rPr>
              <a:t>和</a:t>
            </a:r>
            <a:r>
              <a:rPr lang="en-US" altLang="zh-CN" sz="2400" kern="0" dirty="0">
                <a:solidFill>
                  <a:srgbClr val="002060"/>
                </a:solidFill>
                <a:latin typeface="微软雅黑" panose="020B0503020204020204" pitchFamily="34" charset="-122"/>
                <a:ea typeface="微软雅黑" panose="020B0503020204020204" pitchFamily="34" charset="-122"/>
              </a:rPr>
              <a:t>1.1V</a:t>
            </a:r>
            <a:r>
              <a:rPr lang="zh-CN" altLang="en-US" sz="2400" kern="0" dirty="0">
                <a:solidFill>
                  <a:srgbClr val="002060"/>
                </a:solidFill>
                <a:latin typeface="微软雅黑" panose="020B0503020204020204" pitchFamily="34" charset="-122"/>
                <a:ea typeface="微软雅黑" panose="020B0503020204020204" pitchFamily="34" charset="-122"/>
              </a:rPr>
              <a:t>的功耗分别为</a:t>
            </a:r>
            <a:r>
              <a:rPr lang="en-US" altLang="zh-CN" sz="2400" kern="0" dirty="0">
                <a:solidFill>
                  <a:srgbClr val="002060"/>
                </a:solidFill>
                <a:latin typeface="微软雅黑" panose="020B0503020204020204" pitchFamily="34" charset="-122"/>
                <a:ea typeface="微软雅黑" panose="020B0503020204020204" pitchFamily="34" charset="-122"/>
              </a:rPr>
              <a:t>34.6</a:t>
            </a:r>
            <a:r>
              <a:rPr lang="zh-CN" altLang="en-US" sz="2400" kern="0" dirty="0">
                <a:solidFill>
                  <a:srgbClr val="002060"/>
                </a:solidFill>
                <a:latin typeface="微软雅黑" panose="020B0503020204020204" pitchFamily="34" charset="-122"/>
                <a:ea typeface="微软雅黑" panose="020B0503020204020204" pitchFamily="34" charset="-122"/>
              </a:rPr>
              <a:t>和</a:t>
            </a:r>
            <a:r>
              <a:rPr lang="en-US" altLang="zh-CN" sz="2400" kern="0" dirty="0">
                <a:solidFill>
                  <a:srgbClr val="002060"/>
                </a:solidFill>
                <a:latin typeface="微软雅黑" panose="020B0503020204020204" pitchFamily="34" charset="-122"/>
                <a:ea typeface="微软雅黑" panose="020B0503020204020204" pitchFamily="34" charset="-122"/>
              </a:rPr>
              <a:t>279mW</a:t>
            </a:r>
            <a:endParaRPr lang="en-US" altLang="zh-CN" sz="2400" kern="0" dirty="0">
              <a:solidFill>
                <a:srgbClr val="002060"/>
              </a:solidFill>
              <a:latin typeface="微软雅黑" panose="020B0503020204020204" pitchFamily="34" charset="-122"/>
              <a:ea typeface="微软雅黑" panose="020B0503020204020204" pitchFamily="34" charset="-122"/>
            </a:endParaRPr>
          </a:p>
          <a:p>
            <a:endParaRPr lang="zh-CN" altLang="en-US" dirty="0">
              <a:latin typeface="Arial" panose="020B0604020202020204" pitchFamily="34"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b="1" dirty="0">
                <a:latin typeface="Arial" panose="020B0604020202020204" pitchFamily="34" charset="0"/>
              </a:rPr>
              <a:t>【</a:t>
            </a:r>
            <a:r>
              <a:rPr lang="zh-CN" altLang="en-US" b="1" dirty="0">
                <a:latin typeface="Arial" panose="020B0604020202020204" pitchFamily="34" charset="0"/>
              </a:rPr>
              <a:t>讲稿</a:t>
            </a:r>
            <a:r>
              <a:rPr lang="en-US" altLang="zh-CN" b="1" dirty="0">
                <a:latin typeface="Arial" panose="020B0604020202020204" pitchFamily="34" charset="0"/>
              </a:rPr>
              <a:t>】</a:t>
            </a:r>
            <a:endParaRPr lang="en-US" altLang="zh-CN" b="1" dirty="0">
              <a:latin typeface="Arial" panose="020B0604020202020204" pitchFamily="34" charset="0"/>
            </a:endParaRPr>
          </a:p>
          <a:p>
            <a:r>
              <a:rPr lang="zh-CN" altLang="en-US" sz="1200" b="0" i="0" kern="1200" dirty="0">
                <a:solidFill>
                  <a:schemeClr val="tx1"/>
                </a:solidFill>
                <a:effectLst/>
                <a:latin typeface="Arial" panose="020B0604020202020204" pitchFamily="34" charset="0"/>
                <a:ea typeface="宋体" panose="02010600030101010101" pitchFamily="2" charset="-122"/>
                <a:cs typeface="+mn-cs"/>
              </a:rPr>
              <a:t>最后来看一些不同参数下的评估，以及动态定点效果，还有与其他工作的对比结果。</a:t>
            </a:r>
            <a:br>
              <a:rPr lang="zh-CN" altLang="en-US" dirty="0"/>
            </a:br>
            <a:r>
              <a:rPr lang="zh-CN" altLang="en-US" sz="1200" b="0" i="0" kern="1200" dirty="0">
                <a:solidFill>
                  <a:schemeClr val="tx1"/>
                </a:solidFill>
                <a:effectLst/>
                <a:latin typeface="Arial" panose="020B0604020202020204" pitchFamily="34" charset="0"/>
                <a:ea typeface="宋体" panose="02010600030101010101" pitchFamily="2" charset="-122"/>
                <a:cs typeface="+mn-cs"/>
              </a:rPr>
              <a:t>下图左边的图是说，电压升高才能把主频升上去，</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50MHZ</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的时候可以在</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0.77V</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下运算；而能耗的升高不是简单线性，可以看到</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50MHZ</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的时候比</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1/4</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的</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200MHZ</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能耗小很多，因此就有了能效的优势。在</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4bit</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情况下，最高能效相当之惊人（用</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50M</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主频，功耗低），受益于低电压带来的功耗降低。看来电压近阈值计算可以显著提升能效比。</a:t>
            </a:r>
            <a:endParaRPr lang="zh-CN" altLang="en-US" b="1" dirty="0">
              <a:latin typeface="Arial" panose="020B0604020202020204" pitchFamily="34"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dirty="0">
                <a:latin typeface="Arial" panose="020B0604020202020204" pitchFamily="34" charset="0"/>
              </a:rPr>
              <a:t>【</a:t>
            </a:r>
            <a:r>
              <a:rPr lang="zh-CN" altLang="en-US" dirty="0">
                <a:latin typeface="Arial" panose="020B0604020202020204" pitchFamily="34" charset="0"/>
              </a:rPr>
              <a:t>讲稿</a:t>
            </a:r>
            <a:r>
              <a:rPr lang="en-US" altLang="zh-CN" dirty="0">
                <a:latin typeface="Arial" panose="020B0604020202020204" pitchFamily="34" charset="0"/>
              </a:rPr>
              <a:t>】</a:t>
            </a:r>
            <a:endParaRPr lang="en-US" altLang="zh-CN" dirty="0">
              <a:latin typeface="Arial" panose="020B0604020202020204" pitchFamily="34" charset="0"/>
            </a:endParaRPr>
          </a:p>
          <a:p>
            <a:pPr rtl="0"/>
            <a:r>
              <a:rPr lang="zh-CN" altLang="en-US" sz="1200" b="0" i="0" kern="1200" dirty="0">
                <a:solidFill>
                  <a:schemeClr val="tx1"/>
                </a:solidFill>
                <a:effectLst/>
                <a:latin typeface="Arial" panose="020B0604020202020204" pitchFamily="34" charset="0"/>
                <a:ea typeface="宋体" panose="02010600030101010101" pitchFamily="2" charset="-122"/>
                <a:cs typeface="+mn-cs"/>
              </a:rPr>
              <a:t>左图显示了通用芯片架构</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/DNN</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芯片硬件架构</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神经形态硬件架构的对比分析。</a:t>
            </a:r>
            <a:endParaRPr lang="en-US" altLang="zh-CN" sz="1200" b="0" i="0" kern="1200" dirty="0">
              <a:solidFill>
                <a:schemeClr val="tx1"/>
              </a:solidFill>
              <a:effectLst/>
              <a:latin typeface="Arial" panose="020B0604020202020204" pitchFamily="34" charset="0"/>
              <a:ea typeface="宋体" panose="02010600030101010101" pitchFamily="2" charset="-122"/>
              <a:cs typeface="+mn-cs"/>
            </a:endParaRPr>
          </a:p>
          <a:p>
            <a:pPr rtl="0"/>
            <a:r>
              <a:rPr lang="zh-CN" altLang="en-US" sz="1200" b="0" i="0" kern="1200" dirty="0">
                <a:solidFill>
                  <a:schemeClr val="tx1"/>
                </a:solidFill>
                <a:effectLst/>
                <a:latin typeface="Arial" panose="020B0604020202020204" pitchFamily="34" charset="0"/>
                <a:ea typeface="宋体" panose="02010600030101010101" pitchFamily="2" charset="-122"/>
                <a:cs typeface="+mn-cs"/>
              </a:rPr>
              <a:t> </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DNN</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异构架构与冯诺依曼架构还是有部分相似的体系结构，其中控制单元和算法单元独立存在，数据和指令从外部存储器读取，</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DNN</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异构架构的运算单元是基于数据流的。 而神经形态处理器是一个完整的非冯</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诺依曼架构，其中数据流 </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ALU </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本身包含参数，没有需要控制的单元。</a:t>
            </a:r>
            <a:endParaRPr lang="en-US" altLang="zh-CN" sz="1200" b="0" i="0" kern="1200" dirty="0">
              <a:solidFill>
                <a:schemeClr val="tx1"/>
              </a:solidFill>
              <a:effectLst/>
              <a:latin typeface="Arial" panose="020B0604020202020204" pitchFamily="34" charset="0"/>
              <a:ea typeface="宋体" panose="02010600030101010101" pitchFamily="2" charset="-122"/>
              <a:cs typeface="+mn-cs"/>
            </a:endParaRPr>
          </a:p>
          <a:p>
            <a:pPr rtl="0"/>
            <a:r>
              <a:rPr lang="zh-CN" altLang="en-US" sz="1200" b="0" i="0" kern="1200" dirty="0">
                <a:solidFill>
                  <a:schemeClr val="tx1"/>
                </a:solidFill>
                <a:effectLst/>
                <a:latin typeface="Arial" panose="020B0604020202020204" pitchFamily="34" charset="0"/>
                <a:ea typeface="宋体" panose="02010600030101010101" pitchFamily="2" charset="-122"/>
                <a:cs typeface="+mn-cs"/>
              </a:rPr>
              <a:t>但现有神经形态芯片存在瓶颈：</a:t>
            </a:r>
            <a:endParaRPr lang="en-US" altLang="zh-CN" sz="1200" b="0" i="0" kern="1200" dirty="0">
              <a:solidFill>
                <a:schemeClr val="tx1"/>
              </a:solidFill>
              <a:effectLst/>
              <a:latin typeface="Arial" panose="020B0604020202020204" pitchFamily="34" charset="0"/>
              <a:ea typeface="宋体" panose="02010600030101010101" pitchFamily="2" charset="-122"/>
              <a:cs typeface="+mn-cs"/>
            </a:endParaRPr>
          </a:p>
          <a:p>
            <a:pPr marL="171450" indent="-171450" rtl="0">
              <a:buFont typeface="Arial" panose="020B0604020202020204" pitchFamily="34" charset="0"/>
              <a:buChar char="•"/>
            </a:pPr>
            <a:r>
              <a:rPr lang="zh-CN" altLang="en-US" kern="0" dirty="0">
                <a:solidFill>
                  <a:srgbClr val="002060"/>
                </a:solidFill>
                <a:latin typeface="微软雅黑" panose="020B0503020204020204" pitchFamily="34" charset="-122"/>
                <a:ea typeface="微软雅黑" panose="020B0503020204020204" pitchFamily="34" charset="-122"/>
              </a:rPr>
              <a:t>算法依赖的</a:t>
            </a:r>
            <a:r>
              <a:rPr lang="en-US" altLang="zh-CN" kern="0" dirty="0">
                <a:solidFill>
                  <a:srgbClr val="002060"/>
                </a:solidFill>
                <a:latin typeface="微软雅黑" panose="020B0503020204020204" pitchFamily="34" charset="-122"/>
                <a:ea typeface="微软雅黑" panose="020B0503020204020204" pitchFamily="34" charset="-122"/>
              </a:rPr>
              <a:t>, </a:t>
            </a:r>
            <a:r>
              <a:rPr lang="zh-CN" altLang="en-US" kern="0" dirty="0">
                <a:solidFill>
                  <a:srgbClr val="002060"/>
                </a:solidFill>
                <a:latin typeface="微软雅黑" panose="020B0503020204020204" pitchFamily="34" charset="-122"/>
                <a:ea typeface="微软雅黑" panose="020B0503020204020204" pitchFamily="34" charset="-122"/>
              </a:rPr>
              <a:t>譬如</a:t>
            </a:r>
            <a:r>
              <a:rPr lang="en-US" altLang="zh-CN" kern="0" dirty="0">
                <a:solidFill>
                  <a:srgbClr val="002060"/>
                </a:solidFill>
                <a:latin typeface="微软雅黑" panose="020B0503020204020204" pitchFamily="34" charset="-122"/>
                <a:ea typeface="微软雅黑" panose="020B0503020204020204" pitchFamily="34" charset="-122"/>
              </a:rPr>
              <a:t>SNN</a:t>
            </a:r>
            <a:r>
              <a:rPr lang="zh-CN" altLang="en-US" kern="0" dirty="0">
                <a:solidFill>
                  <a:srgbClr val="002060"/>
                </a:solidFill>
                <a:latin typeface="微软雅黑" panose="020B0503020204020204" pitchFamily="34" charset="-122"/>
                <a:ea typeface="微软雅黑" panose="020B0503020204020204" pitchFamily="34" charset="-122"/>
              </a:rPr>
              <a:t>（脉冲神经网络，</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Spiking Neural Network</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a:t>
            </a:r>
            <a:endParaRPr lang="en-US" altLang="zh-CN" kern="0" dirty="0">
              <a:solidFill>
                <a:srgbClr val="002060"/>
              </a:solidFill>
              <a:latin typeface="微软雅黑" panose="020B0503020204020204" pitchFamily="34" charset="-122"/>
              <a:ea typeface="微软雅黑" panose="020B0503020204020204" pitchFamily="34" charset="-122"/>
            </a:endParaRPr>
          </a:p>
          <a:p>
            <a:pPr marL="171450" indent="-171450" rtl="0">
              <a:buFont typeface="Arial" panose="020B0604020202020204" pitchFamily="34" charset="0"/>
              <a:buChar char="•"/>
            </a:pPr>
            <a:r>
              <a:rPr lang="zh-CN" altLang="en-US" kern="0" dirty="0">
                <a:solidFill>
                  <a:srgbClr val="002060"/>
                </a:solidFill>
                <a:latin typeface="微软雅黑" panose="020B0503020204020204" pitchFamily="34" charset="-122"/>
                <a:ea typeface="微软雅黑" panose="020B0503020204020204" pitchFamily="34" charset="-122"/>
              </a:rPr>
              <a:t>通过模拟电路与数字电路实现</a:t>
            </a:r>
            <a:endParaRPr lang="en-US" altLang="zh-CN" kern="0" dirty="0">
              <a:solidFill>
                <a:srgbClr val="002060"/>
              </a:solidFill>
              <a:latin typeface="微软雅黑" panose="020B0503020204020204" pitchFamily="34" charset="-122"/>
              <a:ea typeface="微软雅黑" panose="020B0503020204020204" pitchFamily="34" charset="-122"/>
            </a:endParaRPr>
          </a:p>
          <a:p>
            <a:pPr marL="171450" indent="-171450" rtl="0">
              <a:buFont typeface="Arial" panose="020B0604020202020204" pitchFamily="34" charset="0"/>
              <a:buChar char="•"/>
            </a:pPr>
            <a:r>
              <a:rPr lang="zh-CN" altLang="en-US" kern="0" dirty="0">
                <a:solidFill>
                  <a:srgbClr val="002060"/>
                </a:solidFill>
                <a:latin typeface="微软雅黑" panose="020B0503020204020204" pitchFamily="34" charset="-122"/>
                <a:ea typeface="微软雅黑" panose="020B0503020204020204" pitchFamily="34" charset="-122"/>
              </a:rPr>
              <a:t>仍然处于研究阶段</a:t>
            </a:r>
            <a:endParaRPr lang="en-US" altLang="zh-CN" kern="0" dirty="0">
              <a:solidFill>
                <a:srgbClr val="002060"/>
              </a:solidFill>
              <a:latin typeface="微软雅黑" panose="020B0503020204020204" pitchFamily="34" charset="-122"/>
              <a:ea typeface="微软雅黑" panose="020B0503020204020204" pitchFamily="34" charset="-122"/>
            </a:endParaRPr>
          </a:p>
          <a:p>
            <a:pPr marL="171450" indent="-171450" rtl="0">
              <a:buFont typeface="Arial" panose="020B0604020202020204" pitchFamily="34" charset="0"/>
              <a:buChar char="•"/>
            </a:pPr>
            <a:r>
              <a:rPr lang="en-US" altLang="zh-CN" kern="0" dirty="0">
                <a:solidFill>
                  <a:srgbClr val="002060"/>
                </a:solidFill>
                <a:latin typeface="微软雅黑" panose="020B0503020204020204" pitchFamily="34" charset="-122"/>
                <a:ea typeface="微软雅黑" panose="020B0503020204020204" pitchFamily="34" charset="-122"/>
              </a:rPr>
              <a:t>SNN</a:t>
            </a:r>
            <a:r>
              <a:rPr lang="zh-CN" altLang="en-US" kern="0" dirty="0">
                <a:solidFill>
                  <a:srgbClr val="002060"/>
                </a:solidFill>
                <a:latin typeface="微软雅黑" panose="020B0503020204020204" pitchFamily="34" charset="-122"/>
                <a:ea typeface="微软雅黑" panose="020B0503020204020204" pitchFamily="34" charset="-122"/>
              </a:rPr>
              <a:t>在各领域的效果仍不如意</a:t>
            </a:r>
            <a:endParaRPr lang="en-US" altLang="zh-CN" kern="0" dirty="0">
              <a:solidFill>
                <a:srgbClr val="002060"/>
              </a:solidFill>
              <a:latin typeface="微软雅黑" panose="020B0503020204020204" pitchFamily="34" charset="-122"/>
              <a:ea typeface="微软雅黑" panose="020B0503020204020204" pitchFamily="34" charset="-122"/>
            </a:endParaRP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en-US" altLang="zh-CN" kern="0" dirty="0">
                <a:solidFill>
                  <a:srgbClr val="C00000"/>
                </a:solidFill>
                <a:latin typeface="微软雅黑" panose="020B0503020204020204" pitchFamily="34" charset="-122"/>
                <a:ea typeface="微软雅黑" panose="020B0503020204020204" pitchFamily="34" charset="-122"/>
              </a:rPr>
              <a:t>DNPU</a:t>
            </a:r>
            <a:r>
              <a:rPr lang="zh-CN" altLang="en-US" kern="0" dirty="0">
                <a:solidFill>
                  <a:srgbClr val="002060"/>
                </a:solidFill>
                <a:latin typeface="微软雅黑" panose="020B0503020204020204" pitchFamily="34" charset="-122"/>
                <a:ea typeface="微软雅黑" panose="020B0503020204020204" pitchFamily="34" charset="-122"/>
              </a:rPr>
              <a:t>则控制单元简单，且算法具备数据流结构</a:t>
            </a:r>
            <a:endParaRPr lang="en-US" altLang="zh-CN" kern="0" dirty="0">
              <a:solidFill>
                <a:srgbClr val="002060"/>
              </a:solidFill>
              <a:latin typeface="微软雅黑" panose="020B0503020204020204" pitchFamily="34" charset="-122"/>
              <a:ea typeface="微软雅黑" panose="020B0503020204020204" pitchFamily="34" charset="-122"/>
            </a:endParaRPr>
          </a:p>
          <a:p>
            <a:pPr marL="171450" indent="-171450" rtl="0">
              <a:buFont typeface="Arial" panose="020B0604020202020204" pitchFamily="34" charset="0"/>
              <a:buChar char="•"/>
            </a:pPr>
            <a:endParaRPr lang="en-US" altLang="zh-CN" kern="0" dirty="0">
              <a:solidFill>
                <a:srgbClr val="002060"/>
              </a:solidFill>
              <a:latin typeface="微软雅黑" panose="020B0503020204020204" pitchFamily="34" charset="-122"/>
              <a:ea typeface="微软雅黑" panose="020B0503020204020204" pitchFamily="34" charset="-122"/>
            </a:endParaRPr>
          </a:p>
          <a:p>
            <a:pPr rtl="0"/>
            <a:endParaRPr lang="zh-CN" altLang="en-US" dirty="0">
              <a:latin typeface="Arial" panose="020B0604020202020204" pitchFamily="34"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p:cNvSpPr>
            <a:spLocks noGrp="1" noRot="1" noChangeAspect="1" noChangeArrowheads="1" noTextEdit="1"/>
          </p:cNvSpPr>
          <p:nvPr>
            <p:ph type="sldImg"/>
          </p:nvPr>
        </p:nvSpPr>
        <p:spPr>
          <a:xfrm>
            <a:off x="65088" y="744538"/>
            <a:ext cx="6630987" cy="3730625"/>
          </a:xfrm>
        </p:spPr>
      </p:sp>
      <p:sp>
        <p:nvSpPr>
          <p:cNvPr id="3481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dirty="0">
                <a:latin typeface="Arial" panose="020B0604020202020204" pitchFamily="34" charset="0"/>
              </a:rPr>
              <a:t>【</a:t>
            </a:r>
            <a:r>
              <a:rPr lang="zh-CN" altLang="en-US" dirty="0">
                <a:latin typeface="Arial" panose="020B0604020202020204" pitchFamily="34" charset="0"/>
              </a:rPr>
              <a:t>讲稿</a:t>
            </a:r>
            <a:r>
              <a:rPr lang="en-US" altLang="zh-CN" dirty="0">
                <a:latin typeface="Arial" panose="020B0604020202020204" pitchFamily="34" charset="0"/>
              </a:rPr>
              <a:t>】</a:t>
            </a:r>
            <a:endParaRPr lang="en-US" altLang="zh-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上图显示了</a:t>
            </a:r>
            <a:r>
              <a:rPr lang="en-US" altLang="zh-CN" dirty="0"/>
              <a:t>DNN</a:t>
            </a:r>
            <a:r>
              <a:rPr lang="zh-CN" altLang="en-US" dirty="0"/>
              <a:t>硬件的发展之路：迈向异构架构、追寻更高的能效和更高的区域效率。</a:t>
            </a:r>
            <a:endParaRPr lang="zh-CN" altLang="en-US" dirty="0">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幻灯片图像占位符 1"/>
          <p:cNvSpPr>
            <a:spLocks noGrp="1" noRot="1" noChangeAspect="1" noChangeArrowheads="1" noTextEdit="1"/>
          </p:cNvSpPr>
          <p:nvPr>
            <p:ph type="sldImg"/>
          </p:nvPr>
        </p:nvSpPr>
        <p:spPr>
          <a:xfrm>
            <a:off x="65088" y="744538"/>
            <a:ext cx="6630987" cy="3730625"/>
          </a:xfrm>
        </p:spPr>
      </p:sp>
      <p:sp>
        <p:nvSpPr>
          <p:cNvPr id="77826"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Arial" panose="020B0604020202020204" pitchFamily="34" charset="0"/>
              </a:rPr>
              <a:t>关于电压下降举例</a:t>
            </a:r>
            <a:r>
              <a:rPr lang="en-US" altLang="zh-CN" dirty="0">
                <a:latin typeface="Arial" panose="020B0604020202020204" pitchFamily="34" charset="0"/>
              </a:rPr>
              <a:t>CPU</a:t>
            </a:r>
            <a:r>
              <a:rPr lang="zh-CN" altLang="en-US" dirty="0">
                <a:latin typeface="Arial" panose="020B0604020202020204" pitchFamily="34" charset="0"/>
              </a:rPr>
              <a:t>超频</a:t>
            </a:r>
            <a:endParaRPr lang="zh-CN" altLang="zh-CN" dirty="0">
              <a:latin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noChangeArrowheads="1" noTextEdit="1"/>
          </p:cNvSpPr>
          <p:nvPr>
            <p:ph type="sldImg"/>
          </p:nvPr>
        </p:nvSpPr>
        <p:spPr>
          <a:xfrm>
            <a:off x="65088" y="744538"/>
            <a:ext cx="6630987" cy="3730625"/>
          </a:xfrm>
        </p:spPr>
      </p:sp>
      <p:sp>
        <p:nvSpPr>
          <p:cNvPr id="307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6"/>
          <p:cNvSpPr>
            <a:spLocks noGrp="1" noChangeArrowheads="1"/>
          </p:cNvSpPr>
          <p:nvPr>
            <p:ph type="sldNum" sz="quarter" idx="10"/>
          </p:nvPr>
        </p:nvSpPr>
        <p:spPr/>
        <p:txBody>
          <a:bodyPr/>
          <a:lstStyle>
            <a:lvl1pPr>
              <a:defRPr/>
            </a:lvl1pPr>
          </a:lstStyle>
          <a:p>
            <a:pPr>
              <a:defRPr/>
            </a:pPr>
            <a:fld id="{3B9DA0D4-298B-CE45-B532-35C270D517C8}" type="slidenum">
              <a:rPr lang="en-US" altLang="zh-CN"/>
            </a:fld>
            <a:endParaRPr lang="en-US" altLang="zh-CN"/>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6"/>
          <p:cNvSpPr>
            <a:spLocks noGrp="1" noChangeArrowheads="1"/>
          </p:cNvSpPr>
          <p:nvPr>
            <p:ph type="sldNum" sz="quarter" idx="10"/>
          </p:nvPr>
        </p:nvSpPr>
        <p:spPr/>
        <p:txBody>
          <a:bodyPr/>
          <a:lstStyle>
            <a:lvl1pPr>
              <a:defRPr/>
            </a:lvl1pPr>
          </a:lstStyle>
          <a:p>
            <a:pPr>
              <a:defRPr/>
            </a:pPr>
            <a:fld id="{9A1D6E32-F43C-FB41-A29A-9B01FD260BBD}" type="slidenum">
              <a:rPr lang="en-US" altLang="zh-CN"/>
            </a:fld>
            <a:endParaRPr lang="en-US" altLang="zh-CN"/>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44450"/>
            <a:ext cx="2743200" cy="6192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44450"/>
            <a:ext cx="8026400" cy="6192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6"/>
          <p:cNvSpPr>
            <a:spLocks noGrp="1" noChangeArrowheads="1"/>
          </p:cNvSpPr>
          <p:nvPr>
            <p:ph type="sldNum" sz="quarter" idx="10"/>
          </p:nvPr>
        </p:nvSpPr>
        <p:spPr/>
        <p:txBody>
          <a:bodyPr/>
          <a:lstStyle>
            <a:lvl1pPr>
              <a:defRPr/>
            </a:lvl1pPr>
          </a:lstStyle>
          <a:p>
            <a:pPr>
              <a:defRPr/>
            </a:pPr>
            <a:fld id="{9D29B085-9973-7446-B517-BFABB5504293}" type="slidenum">
              <a:rPr lang="en-US" altLang="zh-CN"/>
            </a:fld>
            <a:endParaRPr lang="en-US" altLang="zh-CN"/>
          </a:p>
        </p:txBody>
      </p:sp>
    </p:spTree>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type="objOverTx" preserve="1">
  <p:cSld name="标题和内容在文本之上">
    <p:spTree>
      <p:nvGrpSpPr>
        <p:cNvPr id="1" name=""/>
        <p:cNvGrpSpPr/>
        <p:nvPr/>
      </p:nvGrpSpPr>
      <p:grpSpPr>
        <a:xfrm>
          <a:off x="0" y="0"/>
          <a:ext cx="0" cy="0"/>
          <a:chOff x="0" y="0"/>
          <a:chExt cx="0" cy="0"/>
        </a:xfrm>
      </p:grpSpPr>
      <p:sp>
        <p:nvSpPr>
          <p:cNvPr id="2" name="标题 1"/>
          <p:cNvSpPr>
            <a:spLocks noGrp="1"/>
          </p:cNvSpPr>
          <p:nvPr>
            <p:ph type="title"/>
          </p:nvPr>
        </p:nvSpPr>
        <p:spPr>
          <a:xfrm>
            <a:off x="1583267" y="44451"/>
            <a:ext cx="9230784" cy="652463"/>
          </a:xfr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09600" y="1052514"/>
            <a:ext cx="10972800" cy="2516187"/>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09600" y="3721100"/>
            <a:ext cx="10972800" cy="25161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6"/>
          <p:cNvSpPr>
            <a:spLocks noGrp="1" noChangeArrowheads="1"/>
          </p:cNvSpPr>
          <p:nvPr>
            <p:ph type="sldNum" sz="quarter" idx="10"/>
          </p:nvPr>
        </p:nvSpPr>
        <p:spPr/>
        <p:txBody>
          <a:bodyPr/>
          <a:lstStyle>
            <a:lvl1pPr>
              <a:defRPr/>
            </a:lvl1pPr>
          </a:lstStyle>
          <a:p>
            <a:pPr>
              <a:defRPr/>
            </a:pPr>
            <a:fld id="{AF642972-85F3-0543-B43D-E02AD8D16BB6}" type="slidenum">
              <a:rPr lang="en-US" altLang="zh-CN"/>
            </a:fld>
            <a:endParaRPr lang="en-US" altLang="zh-CN"/>
          </a:p>
        </p:txBody>
      </p:sp>
    </p:spTree>
  </p:cSld>
  <p:clrMapOvr>
    <a:masterClrMapping/>
  </p:clrMapOvr>
  <p:transition spd="slow"/>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x" preserve="1">
  <p:cSld name="标题，内容与文本">
    <p:spTree>
      <p:nvGrpSpPr>
        <p:cNvPr id="1" name=""/>
        <p:cNvGrpSpPr/>
        <p:nvPr/>
      </p:nvGrpSpPr>
      <p:grpSpPr>
        <a:xfrm>
          <a:off x="0" y="0"/>
          <a:ext cx="0" cy="0"/>
          <a:chOff x="0" y="0"/>
          <a:chExt cx="0" cy="0"/>
        </a:xfrm>
      </p:grpSpPr>
      <p:sp>
        <p:nvSpPr>
          <p:cNvPr id="2" name="标题 1"/>
          <p:cNvSpPr>
            <a:spLocks noGrp="1"/>
          </p:cNvSpPr>
          <p:nvPr>
            <p:ph type="title"/>
          </p:nvPr>
        </p:nvSpPr>
        <p:spPr>
          <a:xfrm>
            <a:off x="1583267" y="44451"/>
            <a:ext cx="9230784" cy="652463"/>
          </a:xfr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09600" y="1052513"/>
            <a:ext cx="5384800" cy="5184775"/>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197600" y="1052513"/>
            <a:ext cx="5384800" cy="5184775"/>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6"/>
          <p:cNvSpPr>
            <a:spLocks noGrp="1" noChangeArrowheads="1"/>
          </p:cNvSpPr>
          <p:nvPr>
            <p:ph type="sldNum" sz="quarter" idx="10"/>
          </p:nvPr>
        </p:nvSpPr>
        <p:spPr/>
        <p:txBody>
          <a:bodyPr/>
          <a:lstStyle>
            <a:lvl1pPr>
              <a:defRPr/>
            </a:lvl1pPr>
          </a:lstStyle>
          <a:p>
            <a:pPr>
              <a:defRPr/>
            </a:pPr>
            <a:fld id="{A518FC1D-6280-3047-8C5C-7DA26AE826C1}" type="slidenum">
              <a:rPr lang="en-US" altLang="zh-CN"/>
            </a:fld>
            <a:endParaRPr lang="en-US" altLang="zh-CN"/>
          </a:p>
        </p:txBody>
      </p:sp>
    </p:spTree>
  </p:cSld>
  <p:clrMapOvr>
    <a:masterClrMapping/>
  </p:clrMapOvr>
  <p:transition spd="slow"/>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AndObj" preserve="1">
  <p:cSld name="标题，两项小型内容和一项型大内容">
    <p:spTree>
      <p:nvGrpSpPr>
        <p:cNvPr id="1" name=""/>
        <p:cNvGrpSpPr/>
        <p:nvPr/>
      </p:nvGrpSpPr>
      <p:grpSpPr>
        <a:xfrm>
          <a:off x="0" y="0"/>
          <a:ext cx="0" cy="0"/>
          <a:chOff x="0" y="0"/>
          <a:chExt cx="0" cy="0"/>
        </a:xfrm>
      </p:grpSpPr>
      <p:sp>
        <p:nvSpPr>
          <p:cNvPr id="2" name="标题 1"/>
          <p:cNvSpPr>
            <a:spLocks noGrp="1"/>
          </p:cNvSpPr>
          <p:nvPr>
            <p:ph type="title"/>
          </p:nvPr>
        </p:nvSpPr>
        <p:spPr>
          <a:xfrm>
            <a:off x="1583267" y="44451"/>
            <a:ext cx="9230784" cy="652463"/>
          </a:xfrm>
        </p:spPr>
        <p:txBody>
          <a:bodyPr/>
          <a:lstStyle/>
          <a:p>
            <a:r>
              <a:rPr lang="zh-CN" altLang="en-US"/>
              <a:t>单击此处编辑母版标题样式</a:t>
            </a:r>
            <a:endParaRPr lang="zh-CN" altLang="en-US"/>
          </a:p>
        </p:txBody>
      </p:sp>
      <p:sp>
        <p:nvSpPr>
          <p:cNvPr id="3" name="内容占位符 2"/>
          <p:cNvSpPr>
            <a:spLocks noGrp="1"/>
          </p:cNvSpPr>
          <p:nvPr>
            <p:ph sz="quarter" idx="1"/>
          </p:nvPr>
        </p:nvSpPr>
        <p:spPr>
          <a:xfrm>
            <a:off x="609600" y="1052514"/>
            <a:ext cx="5384800" cy="2516187"/>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quarter" idx="2"/>
          </p:nvPr>
        </p:nvSpPr>
        <p:spPr>
          <a:xfrm>
            <a:off x="609600" y="3721100"/>
            <a:ext cx="5384800" cy="25161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内容占位符 4"/>
          <p:cNvSpPr>
            <a:spLocks noGrp="1"/>
          </p:cNvSpPr>
          <p:nvPr>
            <p:ph sz="half" idx="3"/>
          </p:nvPr>
        </p:nvSpPr>
        <p:spPr>
          <a:xfrm>
            <a:off x="6197600" y="1052513"/>
            <a:ext cx="5384800" cy="5184775"/>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Rectangle 6"/>
          <p:cNvSpPr>
            <a:spLocks noGrp="1" noChangeArrowheads="1"/>
          </p:cNvSpPr>
          <p:nvPr>
            <p:ph type="sldNum" sz="quarter" idx="10"/>
          </p:nvPr>
        </p:nvSpPr>
        <p:spPr/>
        <p:txBody>
          <a:bodyPr/>
          <a:lstStyle>
            <a:lvl1pPr>
              <a:defRPr/>
            </a:lvl1pPr>
          </a:lstStyle>
          <a:p>
            <a:pPr>
              <a:defRPr/>
            </a:pPr>
            <a:fld id="{EA97E150-0B00-2C49-A9D7-B5CDE2625974}" type="slidenum">
              <a:rPr lang="en-US" altLang="zh-CN"/>
            </a:fld>
            <a:endParaRPr lang="en-US" altLang="zh-CN"/>
          </a:p>
        </p:txBody>
      </p:sp>
    </p:spTree>
  </p:cSld>
  <p:clrMapOvr>
    <a:masterClrMapping/>
  </p:clrMapOvr>
  <p:transition spd="slow"/>
</p:sldLayout>
</file>

<file path=ppt/slideLayouts/slideLayout15.xml><?xml version="1.0" encoding="utf-8"?>
<p:sldLayout xmlns:a="http://schemas.openxmlformats.org/drawingml/2006/main" xmlns:r="http://schemas.openxmlformats.org/officeDocument/2006/relationships" xmlns:p="http://schemas.openxmlformats.org/presentationml/2006/main" type="txAndChart" preserve="1">
  <p:cSld name="标题，文本与图表">
    <p:spTree>
      <p:nvGrpSpPr>
        <p:cNvPr id="1" name=""/>
        <p:cNvGrpSpPr/>
        <p:nvPr/>
      </p:nvGrpSpPr>
      <p:grpSpPr>
        <a:xfrm>
          <a:off x="0" y="0"/>
          <a:ext cx="0" cy="0"/>
          <a:chOff x="0" y="0"/>
          <a:chExt cx="0" cy="0"/>
        </a:xfrm>
      </p:grpSpPr>
      <p:sp>
        <p:nvSpPr>
          <p:cNvPr id="2" name="标题 1"/>
          <p:cNvSpPr>
            <a:spLocks noGrp="1"/>
          </p:cNvSpPr>
          <p:nvPr>
            <p:ph type="title"/>
          </p:nvPr>
        </p:nvSpPr>
        <p:spPr>
          <a:xfrm>
            <a:off x="1583267" y="44451"/>
            <a:ext cx="9230784" cy="652463"/>
          </a:xfrm>
        </p:spPr>
        <p:txBody>
          <a:bodyPr/>
          <a:lstStyle/>
          <a:p>
            <a:r>
              <a:rPr lang="zh-CN" altLang="en-US"/>
              <a:t>单击此处编辑母版标题样式</a:t>
            </a:r>
            <a:endParaRPr lang="zh-CN" altLang="en-US"/>
          </a:p>
        </p:txBody>
      </p:sp>
      <p:sp>
        <p:nvSpPr>
          <p:cNvPr id="3" name="文本占位符 2"/>
          <p:cNvSpPr>
            <a:spLocks noGrp="1"/>
          </p:cNvSpPr>
          <p:nvPr>
            <p:ph type="body" sz="half" idx="1"/>
          </p:nvPr>
        </p:nvSpPr>
        <p:spPr>
          <a:xfrm>
            <a:off x="609600" y="1052513"/>
            <a:ext cx="5384800" cy="5184775"/>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图表占位符 3"/>
          <p:cNvSpPr>
            <a:spLocks noGrp="1"/>
          </p:cNvSpPr>
          <p:nvPr>
            <p:ph type="chart" sz="half" idx="2"/>
          </p:nvPr>
        </p:nvSpPr>
        <p:spPr>
          <a:xfrm>
            <a:off x="6197600" y="1052513"/>
            <a:ext cx="5384800" cy="5184775"/>
          </a:xfrm>
        </p:spPr>
        <p:txBody>
          <a:bodyPr/>
          <a:lstStyle/>
          <a:p>
            <a:pPr lvl="0"/>
            <a:endParaRPr lang="zh-CN" altLang="en-US" noProof="0"/>
          </a:p>
        </p:txBody>
      </p:sp>
      <p:sp>
        <p:nvSpPr>
          <p:cNvPr id="5" name="Rectangle 6"/>
          <p:cNvSpPr>
            <a:spLocks noGrp="1" noChangeArrowheads="1"/>
          </p:cNvSpPr>
          <p:nvPr>
            <p:ph type="sldNum" sz="quarter" idx="10"/>
          </p:nvPr>
        </p:nvSpPr>
        <p:spPr/>
        <p:txBody>
          <a:bodyPr/>
          <a:lstStyle>
            <a:lvl1pPr>
              <a:defRPr/>
            </a:lvl1pPr>
          </a:lstStyle>
          <a:p>
            <a:pPr>
              <a:defRPr/>
            </a:pPr>
            <a:fld id="{5164A787-F7FE-1A4B-8DEF-DF36C2AA2E35}" type="slidenum">
              <a:rPr lang="en-US" altLang="zh-CN"/>
            </a:fld>
            <a:endParaRPr lang="en-US" altLang="zh-CN"/>
          </a:p>
        </p:txBody>
      </p:sp>
    </p:spTree>
  </p:cSld>
  <p:clrMapOvr>
    <a:masterClrMapping/>
  </p:clrMapOvr>
  <p:transition spd="slow"/>
</p:sldLayout>
</file>

<file path=ppt/slideLayouts/slideLayout16.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1583267" y="44451"/>
            <a:ext cx="9230784" cy="652463"/>
          </a:xfrm>
        </p:spPr>
        <p:txBody>
          <a:bodyPr/>
          <a:lstStyle/>
          <a:p>
            <a:r>
              <a:rPr lang="zh-CN" altLang="en-US"/>
              <a:t>单击此处编辑母版标题样式</a:t>
            </a:r>
            <a:endParaRPr lang="zh-CN" altLang="en-US"/>
          </a:p>
        </p:txBody>
      </p:sp>
      <p:sp>
        <p:nvSpPr>
          <p:cNvPr id="3" name="文本占位符 2"/>
          <p:cNvSpPr>
            <a:spLocks noGrp="1"/>
          </p:cNvSpPr>
          <p:nvPr>
            <p:ph type="body" sz="half" idx="1"/>
          </p:nvPr>
        </p:nvSpPr>
        <p:spPr>
          <a:xfrm>
            <a:off x="609600" y="1052513"/>
            <a:ext cx="5384800" cy="5184775"/>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quarter" idx="2"/>
          </p:nvPr>
        </p:nvSpPr>
        <p:spPr>
          <a:xfrm>
            <a:off x="6197600" y="1052514"/>
            <a:ext cx="5384800" cy="2516187"/>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内容占位符 4"/>
          <p:cNvSpPr>
            <a:spLocks noGrp="1"/>
          </p:cNvSpPr>
          <p:nvPr>
            <p:ph sz="quarter" idx="3"/>
          </p:nvPr>
        </p:nvSpPr>
        <p:spPr>
          <a:xfrm>
            <a:off x="6197600" y="3721100"/>
            <a:ext cx="5384800" cy="25161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Rectangle 6"/>
          <p:cNvSpPr>
            <a:spLocks noGrp="1" noChangeArrowheads="1"/>
          </p:cNvSpPr>
          <p:nvPr>
            <p:ph type="sldNum" sz="quarter" idx="10"/>
          </p:nvPr>
        </p:nvSpPr>
        <p:spPr/>
        <p:txBody>
          <a:bodyPr/>
          <a:lstStyle>
            <a:lvl1pPr>
              <a:defRPr/>
            </a:lvl1pPr>
          </a:lstStyle>
          <a:p>
            <a:pPr>
              <a:defRPr/>
            </a:pPr>
            <a:fld id="{E88AD637-C2FC-C44A-8A45-9D2DD5ABB681}" type="slidenum">
              <a:rPr lang="en-US" altLang="zh-CN"/>
            </a:fld>
            <a:endParaRPr lang="en-US" altLang="zh-CN"/>
          </a:p>
        </p:txBody>
      </p:sp>
    </p:spTree>
  </p:cSld>
  <p:clrMapOvr>
    <a:masterClrMapping/>
  </p:clrMapOvr>
  <p:transition spd="slow"/>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OverTx" preserve="1">
  <p:cSld name="标题和两项内容在文本之上">
    <p:spTree>
      <p:nvGrpSpPr>
        <p:cNvPr id="1" name=""/>
        <p:cNvGrpSpPr/>
        <p:nvPr/>
      </p:nvGrpSpPr>
      <p:grpSpPr>
        <a:xfrm>
          <a:off x="0" y="0"/>
          <a:ext cx="0" cy="0"/>
          <a:chOff x="0" y="0"/>
          <a:chExt cx="0" cy="0"/>
        </a:xfrm>
      </p:grpSpPr>
      <p:sp>
        <p:nvSpPr>
          <p:cNvPr id="2" name="标题 1"/>
          <p:cNvSpPr>
            <a:spLocks noGrp="1"/>
          </p:cNvSpPr>
          <p:nvPr>
            <p:ph type="title"/>
          </p:nvPr>
        </p:nvSpPr>
        <p:spPr>
          <a:xfrm>
            <a:off x="1583267" y="44451"/>
            <a:ext cx="9230784" cy="652463"/>
          </a:xfrm>
        </p:spPr>
        <p:txBody>
          <a:bodyPr/>
          <a:lstStyle/>
          <a:p>
            <a:r>
              <a:rPr lang="zh-CN" altLang="en-US"/>
              <a:t>单击此处编辑母版标题样式</a:t>
            </a:r>
            <a:endParaRPr lang="zh-CN" altLang="en-US"/>
          </a:p>
        </p:txBody>
      </p:sp>
      <p:sp>
        <p:nvSpPr>
          <p:cNvPr id="3" name="内容占位符 2"/>
          <p:cNvSpPr>
            <a:spLocks noGrp="1"/>
          </p:cNvSpPr>
          <p:nvPr>
            <p:ph sz="quarter" idx="1"/>
          </p:nvPr>
        </p:nvSpPr>
        <p:spPr>
          <a:xfrm>
            <a:off x="609600" y="1052514"/>
            <a:ext cx="5384800" cy="2516187"/>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quarter" idx="2"/>
          </p:nvPr>
        </p:nvSpPr>
        <p:spPr>
          <a:xfrm>
            <a:off x="6197600" y="1052514"/>
            <a:ext cx="5384800" cy="2516187"/>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half" idx="3"/>
          </p:nvPr>
        </p:nvSpPr>
        <p:spPr>
          <a:xfrm>
            <a:off x="609600" y="3721100"/>
            <a:ext cx="10972800" cy="25161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Rectangle 6"/>
          <p:cNvSpPr>
            <a:spLocks noGrp="1" noChangeArrowheads="1"/>
          </p:cNvSpPr>
          <p:nvPr>
            <p:ph type="sldNum" sz="quarter" idx="10"/>
          </p:nvPr>
        </p:nvSpPr>
        <p:spPr/>
        <p:txBody>
          <a:bodyPr/>
          <a:lstStyle>
            <a:lvl1pPr>
              <a:defRPr/>
            </a:lvl1pPr>
          </a:lstStyle>
          <a:p>
            <a:pPr>
              <a:defRPr/>
            </a:pPr>
            <a:fld id="{971ACCAA-D0DA-8743-986C-579D3422ABE1}" type="slidenum">
              <a:rPr lang="en-US" altLang="zh-CN"/>
            </a:fld>
            <a:endParaRPr lang="en-US" altLang="zh-CN"/>
          </a:p>
        </p:txBody>
      </p:sp>
    </p:spTree>
  </p:cSld>
  <p:clrMapOvr>
    <a:masterClrMapping/>
  </p:clrMapOvr>
  <p:transition spd="slow"/>
</p:sldLayout>
</file>

<file path=ppt/slideLayouts/slideLayout18.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1583267" y="44451"/>
            <a:ext cx="9230784" cy="652463"/>
          </a:xfrm>
        </p:spPr>
        <p:txBody>
          <a:bodyPr/>
          <a:lstStyle/>
          <a:p>
            <a:r>
              <a:rPr lang="zh-CN" altLang="en-US"/>
              <a:t>单击此处编辑母版标题样式</a:t>
            </a:r>
            <a:endParaRPr lang="zh-CN" altLang="en-US"/>
          </a:p>
        </p:txBody>
      </p:sp>
      <p:sp>
        <p:nvSpPr>
          <p:cNvPr id="3" name="表格占位符 2"/>
          <p:cNvSpPr>
            <a:spLocks noGrp="1"/>
          </p:cNvSpPr>
          <p:nvPr>
            <p:ph type="tbl" idx="1"/>
          </p:nvPr>
        </p:nvSpPr>
        <p:spPr>
          <a:xfrm>
            <a:off x="609600" y="1052513"/>
            <a:ext cx="10972800" cy="5184775"/>
          </a:xfrm>
        </p:spPr>
        <p:txBody>
          <a:bodyPr/>
          <a:lstStyle/>
          <a:p>
            <a:pPr lvl="0"/>
            <a:endParaRPr lang="zh-CN" altLang="en-US" noProof="0"/>
          </a:p>
        </p:txBody>
      </p:sp>
      <p:sp>
        <p:nvSpPr>
          <p:cNvPr id="4" name="Rectangle 6"/>
          <p:cNvSpPr>
            <a:spLocks noGrp="1" noChangeArrowheads="1"/>
          </p:cNvSpPr>
          <p:nvPr>
            <p:ph type="sldNum" sz="quarter" idx="10"/>
          </p:nvPr>
        </p:nvSpPr>
        <p:spPr/>
        <p:txBody>
          <a:bodyPr/>
          <a:lstStyle>
            <a:lvl1pPr>
              <a:defRPr/>
            </a:lvl1pPr>
          </a:lstStyle>
          <a:p>
            <a:pPr>
              <a:defRPr/>
            </a:pPr>
            <a:fld id="{A6B0944B-258F-034B-B8F5-59BBCDD96845}" type="slidenum">
              <a:rPr lang="en-US" altLang="zh-CN"/>
            </a:fld>
            <a:endParaRPr lang="en-US" altLang="zh-CN"/>
          </a:p>
        </p:txBody>
      </p:sp>
    </p:spTree>
  </p:cSld>
  <p:clrMapOvr>
    <a:masterClrMapping/>
  </p:clrMapOvr>
  <p:transition spd="slow"/>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Tx" preserve="1">
  <p:cSld name="标题，两项内容与文本">
    <p:spTree>
      <p:nvGrpSpPr>
        <p:cNvPr id="1" name=""/>
        <p:cNvGrpSpPr/>
        <p:nvPr/>
      </p:nvGrpSpPr>
      <p:grpSpPr>
        <a:xfrm>
          <a:off x="0" y="0"/>
          <a:ext cx="0" cy="0"/>
          <a:chOff x="0" y="0"/>
          <a:chExt cx="0" cy="0"/>
        </a:xfrm>
      </p:grpSpPr>
      <p:sp>
        <p:nvSpPr>
          <p:cNvPr id="2" name="标题 1"/>
          <p:cNvSpPr>
            <a:spLocks noGrp="1"/>
          </p:cNvSpPr>
          <p:nvPr>
            <p:ph type="title"/>
          </p:nvPr>
        </p:nvSpPr>
        <p:spPr>
          <a:xfrm>
            <a:off x="1583267" y="44451"/>
            <a:ext cx="9230784" cy="652463"/>
          </a:xfrm>
        </p:spPr>
        <p:txBody>
          <a:bodyPr/>
          <a:lstStyle/>
          <a:p>
            <a:r>
              <a:rPr lang="zh-CN" altLang="en-US"/>
              <a:t>单击此处编辑母版标题样式</a:t>
            </a:r>
            <a:endParaRPr lang="zh-CN" altLang="en-US"/>
          </a:p>
        </p:txBody>
      </p:sp>
      <p:sp>
        <p:nvSpPr>
          <p:cNvPr id="3" name="内容占位符 2"/>
          <p:cNvSpPr>
            <a:spLocks noGrp="1"/>
          </p:cNvSpPr>
          <p:nvPr>
            <p:ph sz="quarter" idx="1"/>
          </p:nvPr>
        </p:nvSpPr>
        <p:spPr>
          <a:xfrm>
            <a:off x="609600" y="1052514"/>
            <a:ext cx="5384800" cy="2516187"/>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quarter" idx="2"/>
          </p:nvPr>
        </p:nvSpPr>
        <p:spPr>
          <a:xfrm>
            <a:off x="609600" y="3721100"/>
            <a:ext cx="5384800" cy="25161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half" idx="3"/>
          </p:nvPr>
        </p:nvSpPr>
        <p:spPr>
          <a:xfrm>
            <a:off x="6197600" y="1052513"/>
            <a:ext cx="5384800" cy="5184775"/>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Rectangle 6"/>
          <p:cNvSpPr>
            <a:spLocks noGrp="1" noChangeArrowheads="1"/>
          </p:cNvSpPr>
          <p:nvPr>
            <p:ph type="sldNum" sz="quarter" idx="10"/>
          </p:nvPr>
        </p:nvSpPr>
        <p:spPr/>
        <p:txBody>
          <a:bodyPr/>
          <a:lstStyle>
            <a:lvl1pPr>
              <a:defRPr/>
            </a:lvl1pPr>
          </a:lstStyle>
          <a:p>
            <a:pPr>
              <a:defRPr/>
            </a:pPr>
            <a:fld id="{2A6E8A9D-8E0D-E943-8794-D19D63E186DB}" type="slidenum">
              <a:rPr lang="en-US" altLang="zh-CN"/>
            </a:fld>
            <a:endParaRPr lang="en-US" altLang="zh-CN"/>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6"/>
          <p:cNvSpPr>
            <a:spLocks noGrp="1" noChangeArrowheads="1"/>
          </p:cNvSpPr>
          <p:nvPr>
            <p:ph type="sldNum" sz="quarter" idx="10"/>
          </p:nvPr>
        </p:nvSpPr>
        <p:spPr/>
        <p:txBody>
          <a:bodyPr/>
          <a:lstStyle>
            <a:lvl1pPr>
              <a:defRPr/>
            </a:lvl1pPr>
          </a:lstStyle>
          <a:p>
            <a:pPr>
              <a:defRPr/>
            </a:pPr>
            <a:fld id="{65E1E517-BCF5-634A-9CA5-72290370C34D}" type="slidenum">
              <a:rPr lang="en-US" altLang="zh-CN"/>
            </a:fld>
            <a:endParaRPr lang="en-US" altLang="zh-CN"/>
          </a:p>
        </p:txBody>
      </p:sp>
    </p:spTree>
  </p:cSld>
  <p:clrMapOvr>
    <a:masterClrMapping/>
  </p:clrMapOvr>
  <p:transition spd="slow"/>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标题，一项大型内容和两项小型内容">
    <p:spTree>
      <p:nvGrpSpPr>
        <p:cNvPr id="1" name=""/>
        <p:cNvGrpSpPr/>
        <p:nvPr/>
      </p:nvGrpSpPr>
      <p:grpSpPr>
        <a:xfrm>
          <a:off x="0" y="0"/>
          <a:ext cx="0" cy="0"/>
          <a:chOff x="0" y="0"/>
          <a:chExt cx="0" cy="0"/>
        </a:xfrm>
      </p:grpSpPr>
      <p:sp>
        <p:nvSpPr>
          <p:cNvPr id="2" name="标题 1"/>
          <p:cNvSpPr>
            <a:spLocks noGrp="1"/>
          </p:cNvSpPr>
          <p:nvPr>
            <p:ph type="title"/>
          </p:nvPr>
        </p:nvSpPr>
        <p:spPr>
          <a:xfrm>
            <a:off x="1583267" y="44451"/>
            <a:ext cx="9230784" cy="652463"/>
          </a:xfr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09600" y="1052513"/>
            <a:ext cx="5384800" cy="5184775"/>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quarter" idx="2"/>
          </p:nvPr>
        </p:nvSpPr>
        <p:spPr>
          <a:xfrm>
            <a:off x="6197600" y="1052514"/>
            <a:ext cx="5384800" cy="2516187"/>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内容占位符 4"/>
          <p:cNvSpPr>
            <a:spLocks noGrp="1"/>
          </p:cNvSpPr>
          <p:nvPr>
            <p:ph sz="quarter" idx="3"/>
          </p:nvPr>
        </p:nvSpPr>
        <p:spPr>
          <a:xfrm>
            <a:off x="6197600" y="3721100"/>
            <a:ext cx="5384800" cy="25161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Rectangle 6"/>
          <p:cNvSpPr>
            <a:spLocks noGrp="1" noChangeArrowheads="1"/>
          </p:cNvSpPr>
          <p:nvPr>
            <p:ph type="sldNum" sz="quarter" idx="10"/>
          </p:nvPr>
        </p:nvSpPr>
        <p:spPr/>
        <p:txBody>
          <a:bodyPr/>
          <a:lstStyle>
            <a:lvl1pPr>
              <a:defRPr/>
            </a:lvl1pPr>
          </a:lstStyle>
          <a:p>
            <a:pPr>
              <a:defRPr/>
            </a:pPr>
            <a:fld id="{58FE2A48-9A9F-8E4A-A2AC-2AAD894EF17F}" type="slidenum">
              <a:rPr lang="en-US" altLang="zh-CN"/>
            </a:fld>
            <a:endParaRPr lang="en-US" altLang="zh-CN"/>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6"/>
          <p:cNvSpPr>
            <a:spLocks noGrp="1" noChangeArrowheads="1"/>
          </p:cNvSpPr>
          <p:nvPr>
            <p:ph type="sldNum" sz="quarter" idx="10"/>
          </p:nvPr>
        </p:nvSpPr>
        <p:spPr/>
        <p:txBody>
          <a:bodyPr/>
          <a:lstStyle>
            <a:lvl1pPr>
              <a:defRPr/>
            </a:lvl1pPr>
          </a:lstStyle>
          <a:p>
            <a:pPr>
              <a:defRPr/>
            </a:pPr>
            <a:fld id="{EBC60F40-7896-494E-83C0-729986E226BA}" type="slidenum">
              <a:rPr lang="en-US" altLang="zh-CN"/>
            </a:fld>
            <a:endParaRPr lang="en-US" altLang="zh-CN"/>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09600" y="1052513"/>
            <a:ext cx="5384800" cy="51847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97600" y="1052513"/>
            <a:ext cx="5384800" cy="51847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6"/>
          <p:cNvSpPr>
            <a:spLocks noGrp="1" noChangeArrowheads="1"/>
          </p:cNvSpPr>
          <p:nvPr>
            <p:ph type="sldNum" sz="quarter" idx="10"/>
          </p:nvPr>
        </p:nvSpPr>
        <p:spPr/>
        <p:txBody>
          <a:bodyPr/>
          <a:lstStyle>
            <a:lvl1pPr>
              <a:defRPr/>
            </a:lvl1pPr>
          </a:lstStyle>
          <a:p>
            <a:pPr>
              <a:defRPr/>
            </a:pPr>
            <a:fld id="{8F76464E-911B-7A4E-A391-7146B60C4043}" type="slidenum">
              <a:rPr lang="en-US" altLang="zh-CN"/>
            </a:fld>
            <a:endParaRPr lang="en-US" altLang="zh-CN"/>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6"/>
          <p:cNvSpPr>
            <a:spLocks noGrp="1" noChangeArrowheads="1"/>
          </p:cNvSpPr>
          <p:nvPr>
            <p:ph type="sldNum" sz="quarter" idx="10"/>
          </p:nvPr>
        </p:nvSpPr>
        <p:spPr/>
        <p:txBody>
          <a:bodyPr/>
          <a:lstStyle>
            <a:lvl1pPr>
              <a:defRPr/>
            </a:lvl1pPr>
          </a:lstStyle>
          <a:p>
            <a:pPr>
              <a:defRPr/>
            </a:pPr>
            <a:fld id="{9AE967CB-3D27-9F48-85B8-7FE19E2CEF7F}" type="slidenum">
              <a:rPr lang="en-US" altLang="zh-CN"/>
            </a:fld>
            <a:endParaRPr lang="en-US" altLang="zh-CN"/>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6"/>
          <p:cNvSpPr>
            <a:spLocks noGrp="1" noChangeArrowheads="1"/>
          </p:cNvSpPr>
          <p:nvPr>
            <p:ph type="sldNum" sz="quarter" idx="10"/>
          </p:nvPr>
        </p:nvSpPr>
        <p:spPr/>
        <p:txBody>
          <a:bodyPr/>
          <a:lstStyle>
            <a:lvl1pPr>
              <a:defRPr/>
            </a:lvl1pPr>
          </a:lstStyle>
          <a:p>
            <a:pPr>
              <a:defRPr/>
            </a:pPr>
            <a:fld id="{15CED5A0-6060-E041-8315-5E1C87E93E4F}" type="slidenum">
              <a:rPr lang="en-US" altLang="zh-CN"/>
            </a:fld>
            <a:endParaRPr lang="en-US" altLang="zh-CN"/>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p:txBody>
          <a:bodyPr/>
          <a:lstStyle>
            <a:lvl1pPr>
              <a:defRPr/>
            </a:lvl1pPr>
          </a:lstStyle>
          <a:p>
            <a:pPr>
              <a:defRPr/>
            </a:pPr>
            <a:fld id="{BA8D6C36-29FA-024B-B4C2-7BFA6E08AA79}" type="slidenum">
              <a:rPr lang="en-US" altLang="zh-CN"/>
            </a:fld>
            <a:endParaRPr lang="en-US" altLang="zh-CN"/>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6"/>
          <p:cNvSpPr>
            <a:spLocks noGrp="1" noChangeArrowheads="1"/>
          </p:cNvSpPr>
          <p:nvPr>
            <p:ph type="sldNum" sz="quarter" idx="10"/>
          </p:nvPr>
        </p:nvSpPr>
        <p:spPr/>
        <p:txBody>
          <a:bodyPr/>
          <a:lstStyle>
            <a:lvl1pPr>
              <a:defRPr/>
            </a:lvl1pPr>
          </a:lstStyle>
          <a:p>
            <a:pPr>
              <a:defRPr/>
            </a:pPr>
            <a:fld id="{891490D3-4D47-7845-88AA-4C5C6D89767E}" type="slidenum">
              <a:rPr lang="en-US" altLang="zh-CN"/>
            </a:fld>
            <a:endParaRPr lang="en-US" altLang="zh-CN"/>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6"/>
          <p:cNvSpPr>
            <a:spLocks noGrp="1" noChangeArrowheads="1"/>
          </p:cNvSpPr>
          <p:nvPr>
            <p:ph type="sldNum" sz="quarter" idx="10"/>
          </p:nvPr>
        </p:nvSpPr>
        <p:spPr/>
        <p:txBody>
          <a:bodyPr/>
          <a:lstStyle>
            <a:lvl1pPr>
              <a:defRPr/>
            </a:lvl1pPr>
          </a:lstStyle>
          <a:p>
            <a:pPr>
              <a:defRPr/>
            </a:pPr>
            <a:fld id="{EDDFAAFA-42D2-B64E-A3A9-25CF17DCC0D4}" type="slidenum">
              <a:rPr lang="en-US" altLang="zh-CN"/>
            </a:fld>
            <a:endParaRPr lang="en-US" altLang="zh-CN"/>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image" Target="../media/image1.png"/><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83267" y="44451"/>
            <a:ext cx="9230784"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609600" y="1052513"/>
            <a:ext cx="10972800" cy="51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30" name="Rectangle 6"/>
          <p:cNvSpPr>
            <a:spLocks noGrp="1" noChangeArrowheads="1"/>
          </p:cNvSpPr>
          <p:nvPr>
            <p:ph type="sldNum" sz="quarter" idx="4"/>
          </p:nvPr>
        </p:nvSpPr>
        <p:spPr bwMode="auto">
          <a:xfrm>
            <a:off x="8866718" y="6472238"/>
            <a:ext cx="2798233" cy="196850"/>
          </a:xfrm>
          <a:prstGeom prst="rect">
            <a:avLst/>
          </a:prstGeom>
          <a:noFill/>
          <a:ln>
            <a:noFill/>
          </a:ln>
          <a:effectLst/>
        </p:spPr>
        <p:txBody>
          <a:bodyPr vert="horz" wrap="square" lIns="91440" tIns="45720" rIns="91440" bIns="45720" numCol="1" anchor="t" anchorCtr="0" compatLnSpc="1"/>
          <a:lstStyle>
            <a:lvl1pPr algn="r" eaLnBrk="1" hangingPunct="1">
              <a:defRPr sz="1400">
                <a:solidFill>
                  <a:schemeClr val="tx1"/>
                </a:solidFill>
                <a:latin typeface="Arial" panose="020B0604020202020204" pitchFamily="34" charset="0"/>
              </a:defRPr>
            </a:lvl1pPr>
          </a:lstStyle>
          <a:p>
            <a:pPr>
              <a:defRPr/>
            </a:pPr>
            <a:fld id="{6C0CD110-727B-2D41-8644-F56FA2599D44}" type="slidenum">
              <a:rPr lang="en-US" altLang="zh-CN"/>
            </a:fld>
            <a:endParaRPr lang="en-US" altLang="zh-CN"/>
          </a:p>
        </p:txBody>
      </p:sp>
      <p:sp>
        <p:nvSpPr>
          <p:cNvPr id="1029" name="Line 7"/>
          <p:cNvSpPr>
            <a:spLocks noChangeShapeType="1"/>
          </p:cNvSpPr>
          <p:nvPr userDrawn="1"/>
        </p:nvSpPr>
        <p:spPr bwMode="auto">
          <a:xfrm>
            <a:off x="0" y="793750"/>
            <a:ext cx="12192000" cy="0"/>
          </a:xfrm>
          <a:prstGeom prst="line">
            <a:avLst/>
          </a:prstGeom>
          <a:noFill/>
          <a:ln w="9525" cap="sq">
            <a:solidFill>
              <a:srgbClr val="FF0000"/>
            </a:solidFill>
            <a:round/>
          </a:ln>
          <a:extLst>
            <a:ext uri="{909E8E84-426E-40DD-AFC4-6F175D3DCCD1}">
              <a14:hiddenFill xmlns:a14="http://schemas.microsoft.com/office/drawing/2010/main">
                <a:noFill/>
              </a14:hiddenFill>
            </a:ext>
          </a:extLst>
        </p:spPr>
        <p:txBody>
          <a:bodyPr wrap="none"/>
          <a:lstStyle/>
          <a:p>
            <a:endParaRPr lang="zh-CN" altLang="en-US" sz="2400"/>
          </a:p>
        </p:txBody>
      </p:sp>
      <p:sp>
        <p:nvSpPr>
          <p:cNvPr id="2" name="Line 8"/>
          <p:cNvSpPr>
            <a:spLocks noChangeShapeType="1"/>
          </p:cNvSpPr>
          <p:nvPr userDrawn="1"/>
        </p:nvSpPr>
        <p:spPr bwMode="auto">
          <a:xfrm>
            <a:off x="0" y="836613"/>
            <a:ext cx="12192000" cy="0"/>
          </a:xfrm>
          <a:prstGeom prst="line">
            <a:avLst/>
          </a:prstGeom>
          <a:noFill/>
          <a:ln w="9525" cap="sq">
            <a:solidFill>
              <a:srgbClr val="FF0000"/>
            </a:solidFill>
            <a:round/>
          </a:ln>
          <a:extLst>
            <a:ext uri="{909E8E84-426E-40DD-AFC4-6F175D3DCCD1}">
              <a14:hiddenFill xmlns:a14="http://schemas.microsoft.com/office/drawing/2010/main">
                <a:noFill/>
              </a14:hiddenFill>
            </a:ext>
          </a:extLst>
        </p:spPr>
        <p:txBody>
          <a:bodyPr wrap="none"/>
          <a:lstStyle/>
          <a:p>
            <a:endParaRPr lang="zh-CN" altLang="en-US" sz="2400"/>
          </a:p>
        </p:txBody>
      </p:sp>
      <p:pic>
        <p:nvPicPr>
          <p:cNvPr id="1031" name="Picture 15" descr="图片1_x2cube_bin"/>
          <p:cNvPicPr>
            <a:picLocks noChangeAspect="1" noChangeArrowheads="1"/>
          </p:cNvPicPr>
          <p:nvPr userDrawn="1"/>
        </p:nvPicPr>
        <p:blipFill>
          <a:blip r:embed="rId21">
            <a:extLst>
              <a:ext uri="{28A0092B-C50C-407E-A947-70E740481C1C}">
                <a14:useLocalDpi xmlns:a14="http://schemas.microsoft.com/office/drawing/2010/main" val="0"/>
              </a:ext>
            </a:extLst>
          </a:blip>
          <a:srcRect/>
          <a:stretch>
            <a:fillRect/>
          </a:stretch>
        </p:blipFill>
        <p:spPr bwMode="auto">
          <a:xfrm>
            <a:off x="46567" y="57151"/>
            <a:ext cx="1441451"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ransition spd="slow"/>
  <p:hf sldNum="0" hdr="0" ftr="0" dt="0"/>
  <p:txStyles>
    <p:titleStyle>
      <a:lvl1pPr algn="ctr" rtl="0" eaLnBrk="0" fontAlgn="base" hangingPunct="0">
        <a:spcBef>
          <a:spcPct val="0"/>
        </a:spcBef>
        <a:spcAft>
          <a:spcPct val="0"/>
        </a:spcAft>
        <a:defRPr sz="3600" b="1">
          <a:solidFill>
            <a:srgbClr val="000099"/>
          </a:solidFill>
          <a:latin typeface="+mj-lt"/>
          <a:ea typeface="+mj-ea"/>
          <a:cs typeface="+mj-cs"/>
        </a:defRPr>
      </a:lvl1pPr>
      <a:lvl2pPr algn="ctr" rtl="0" eaLnBrk="0" fontAlgn="base" hangingPunct="0">
        <a:spcBef>
          <a:spcPct val="0"/>
        </a:spcBef>
        <a:spcAft>
          <a:spcPct val="0"/>
        </a:spcAft>
        <a:defRPr sz="3600" b="1">
          <a:solidFill>
            <a:srgbClr val="000099"/>
          </a:solidFill>
          <a:latin typeface="Tahoma" panose="020B0604030504040204" pitchFamily="34" charset="0"/>
          <a:ea typeface="黑体" panose="02010609060101010101" pitchFamily="49" charset="-122"/>
        </a:defRPr>
      </a:lvl2pPr>
      <a:lvl3pPr algn="ctr" rtl="0" eaLnBrk="0" fontAlgn="base" hangingPunct="0">
        <a:spcBef>
          <a:spcPct val="0"/>
        </a:spcBef>
        <a:spcAft>
          <a:spcPct val="0"/>
        </a:spcAft>
        <a:defRPr sz="3600" b="1">
          <a:solidFill>
            <a:srgbClr val="000099"/>
          </a:solidFill>
          <a:latin typeface="Tahoma" panose="020B0604030504040204" pitchFamily="34" charset="0"/>
          <a:ea typeface="黑体" panose="02010609060101010101" pitchFamily="49" charset="-122"/>
        </a:defRPr>
      </a:lvl3pPr>
      <a:lvl4pPr algn="ctr" rtl="0" eaLnBrk="0" fontAlgn="base" hangingPunct="0">
        <a:spcBef>
          <a:spcPct val="0"/>
        </a:spcBef>
        <a:spcAft>
          <a:spcPct val="0"/>
        </a:spcAft>
        <a:defRPr sz="3600" b="1">
          <a:solidFill>
            <a:srgbClr val="000099"/>
          </a:solidFill>
          <a:latin typeface="Tahoma" panose="020B0604030504040204" pitchFamily="34" charset="0"/>
          <a:ea typeface="黑体" panose="02010609060101010101" pitchFamily="49" charset="-122"/>
        </a:defRPr>
      </a:lvl4pPr>
      <a:lvl5pPr algn="ctr" rtl="0" eaLnBrk="0" fontAlgn="base" hangingPunct="0">
        <a:spcBef>
          <a:spcPct val="0"/>
        </a:spcBef>
        <a:spcAft>
          <a:spcPct val="0"/>
        </a:spcAft>
        <a:defRPr sz="3600" b="1">
          <a:solidFill>
            <a:srgbClr val="000099"/>
          </a:solidFill>
          <a:latin typeface="Tahoma" panose="020B0604030504040204" pitchFamily="34" charset="0"/>
          <a:ea typeface="黑体" panose="02010609060101010101" pitchFamily="49" charset="-122"/>
        </a:defRPr>
      </a:lvl5pPr>
      <a:lvl6pPr marL="457200" algn="ctr" rtl="0" fontAlgn="base">
        <a:spcBef>
          <a:spcPct val="0"/>
        </a:spcBef>
        <a:spcAft>
          <a:spcPct val="0"/>
        </a:spcAft>
        <a:defRPr sz="3600" b="1">
          <a:solidFill>
            <a:srgbClr val="000099"/>
          </a:solidFill>
          <a:latin typeface="Tahoma" panose="020B0604030504040204" pitchFamily="34" charset="0"/>
          <a:ea typeface="黑体" panose="02010609060101010101" pitchFamily="49" charset="-122"/>
        </a:defRPr>
      </a:lvl6pPr>
      <a:lvl7pPr marL="914400" algn="ctr" rtl="0" fontAlgn="base">
        <a:spcBef>
          <a:spcPct val="0"/>
        </a:spcBef>
        <a:spcAft>
          <a:spcPct val="0"/>
        </a:spcAft>
        <a:defRPr sz="3600" b="1">
          <a:solidFill>
            <a:srgbClr val="000099"/>
          </a:solidFill>
          <a:latin typeface="Tahoma" panose="020B0604030504040204" pitchFamily="34" charset="0"/>
          <a:ea typeface="黑体" panose="02010609060101010101" pitchFamily="49" charset="-122"/>
        </a:defRPr>
      </a:lvl7pPr>
      <a:lvl8pPr marL="1371600" algn="ctr" rtl="0" fontAlgn="base">
        <a:spcBef>
          <a:spcPct val="0"/>
        </a:spcBef>
        <a:spcAft>
          <a:spcPct val="0"/>
        </a:spcAft>
        <a:defRPr sz="3600" b="1">
          <a:solidFill>
            <a:srgbClr val="000099"/>
          </a:solidFill>
          <a:latin typeface="Tahoma" panose="020B0604030504040204" pitchFamily="34" charset="0"/>
          <a:ea typeface="黑体" panose="02010609060101010101" pitchFamily="49" charset="-122"/>
        </a:defRPr>
      </a:lvl8pPr>
      <a:lvl9pPr marL="1828800" algn="ctr" rtl="0" fontAlgn="base">
        <a:spcBef>
          <a:spcPct val="0"/>
        </a:spcBef>
        <a:spcAft>
          <a:spcPct val="0"/>
        </a:spcAft>
        <a:defRPr sz="3600" b="1">
          <a:solidFill>
            <a:srgbClr val="000099"/>
          </a:solidFill>
          <a:latin typeface="Tahoma" panose="020B0604030504040204" pitchFamily="34" charset="0"/>
          <a:ea typeface="黑体" panose="02010609060101010101" pitchFamily="49" charset="-122"/>
        </a:defRPr>
      </a:lvl9pPr>
    </p:titleStyle>
    <p:bodyStyle>
      <a:lvl1pPr marL="342900" indent="-342900" algn="l" rtl="0" eaLnBrk="0" fontAlgn="base" hangingPunct="0">
        <a:spcBef>
          <a:spcPct val="20000"/>
        </a:spcBef>
        <a:spcAft>
          <a:spcPct val="0"/>
        </a:spcAft>
        <a:buClr>
          <a:srgbClr val="000099"/>
        </a:buClr>
        <a:buSzPct val="99000"/>
        <a:buFont typeface="Wingdings" panose="05000000000000000000" pitchFamily="2" charset="2"/>
        <a:buChar char="n"/>
        <a:defRPr sz="2800" b="1">
          <a:solidFill>
            <a:schemeClr val="tx1"/>
          </a:solidFill>
          <a:latin typeface="+mn-lt"/>
          <a:ea typeface="+mn-ea"/>
          <a:cs typeface="+mn-cs"/>
        </a:defRPr>
      </a:lvl1pPr>
      <a:lvl2pPr marL="742950" indent="-285750" algn="l" rtl="0" eaLnBrk="0" fontAlgn="base" hangingPunct="0">
        <a:spcBef>
          <a:spcPct val="20000"/>
        </a:spcBef>
        <a:spcAft>
          <a:spcPct val="0"/>
        </a:spcAft>
        <a:buClr>
          <a:srgbClr val="0000FF"/>
        </a:buClr>
        <a:buSzPct val="135000"/>
        <a:buFont typeface="Wingdings" panose="05000000000000000000" pitchFamily="2" charset="2"/>
        <a:buChar char="F"/>
        <a:defRPr sz="2800" b="1">
          <a:solidFill>
            <a:schemeClr val="tx1"/>
          </a:solidFill>
          <a:latin typeface="+mn-lt"/>
          <a:ea typeface="+mn-ea"/>
        </a:defRPr>
      </a:lvl2pPr>
      <a:lvl3pPr marL="1143000" indent="-228600" algn="l" rtl="0" eaLnBrk="0" fontAlgn="base" hangingPunct="0">
        <a:spcBef>
          <a:spcPct val="20000"/>
        </a:spcBef>
        <a:spcAft>
          <a:spcPct val="0"/>
        </a:spcAft>
        <a:buClr>
          <a:schemeClr val="accent2"/>
        </a:buClr>
        <a:buFont typeface="Wingdings" panose="05000000000000000000" pitchFamily="2" charset="2"/>
        <a:buChar char="Ø"/>
        <a:defRPr sz="2400" b="1">
          <a:solidFill>
            <a:schemeClr val="tx1"/>
          </a:solidFill>
          <a:latin typeface="+mn-lt"/>
          <a:ea typeface="+mn-ea"/>
        </a:defRPr>
      </a:lvl3pPr>
      <a:lvl4pPr marL="1600200" indent="-228600" algn="l" rtl="0" eaLnBrk="0" fontAlgn="base" hangingPunct="0">
        <a:spcBef>
          <a:spcPct val="20000"/>
        </a:spcBef>
        <a:spcAft>
          <a:spcPct val="0"/>
        </a:spcAft>
        <a:buClr>
          <a:srgbClr val="FF9933"/>
        </a:buClr>
        <a:buSzPct val="55000"/>
        <a:buFont typeface="Wingdings" panose="05000000000000000000" pitchFamily="2" charset="2"/>
        <a:buChar char="n"/>
        <a:defRPr sz="2000" b="1">
          <a:solidFill>
            <a:schemeClr val="tx1"/>
          </a:solidFill>
          <a:latin typeface="+mn-lt"/>
          <a:ea typeface="+mn-ea"/>
        </a:defRPr>
      </a:lvl4pPr>
      <a:lvl5pPr marL="2057400" indent="-228600" algn="l" rtl="0" eaLnBrk="0" fontAlgn="base" hangingPunct="0">
        <a:spcBef>
          <a:spcPct val="20000"/>
        </a:spcBef>
        <a:spcAft>
          <a:spcPct val="0"/>
        </a:spcAft>
        <a:buClr>
          <a:srgbClr val="A9ECF5"/>
        </a:buClr>
        <a:buSzPct val="50000"/>
        <a:buFont typeface="Wingdings" panose="05000000000000000000" pitchFamily="2" charset="2"/>
        <a:buChar char="n"/>
        <a:defRPr sz="2000" b="1">
          <a:solidFill>
            <a:schemeClr val="tx1"/>
          </a:solidFill>
          <a:latin typeface="+mn-lt"/>
          <a:ea typeface="+mn-ea"/>
        </a:defRPr>
      </a:lvl5pPr>
      <a:lvl6pPr marL="2514600" indent="-228600" algn="l" rtl="0" fontAlgn="base">
        <a:spcBef>
          <a:spcPct val="20000"/>
        </a:spcBef>
        <a:spcAft>
          <a:spcPct val="0"/>
        </a:spcAft>
        <a:buClr>
          <a:srgbClr val="A9ECF5"/>
        </a:buClr>
        <a:buSzPct val="50000"/>
        <a:buFont typeface="Wingdings" panose="05000000000000000000" pitchFamily="2" charset="2"/>
        <a:buChar char="n"/>
        <a:defRPr sz="2000" b="1">
          <a:solidFill>
            <a:schemeClr val="tx1"/>
          </a:solidFill>
          <a:latin typeface="+mn-lt"/>
          <a:ea typeface="+mn-ea"/>
        </a:defRPr>
      </a:lvl6pPr>
      <a:lvl7pPr marL="2971800" indent="-228600" algn="l" rtl="0" fontAlgn="base">
        <a:spcBef>
          <a:spcPct val="20000"/>
        </a:spcBef>
        <a:spcAft>
          <a:spcPct val="0"/>
        </a:spcAft>
        <a:buClr>
          <a:srgbClr val="A9ECF5"/>
        </a:buClr>
        <a:buSzPct val="50000"/>
        <a:buFont typeface="Wingdings" panose="05000000000000000000" pitchFamily="2" charset="2"/>
        <a:buChar char="n"/>
        <a:defRPr sz="2000" b="1">
          <a:solidFill>
            <a:schemeClr val="tx1"/>
          </a:solidFill>
          <a:latin typeface="+mn-lt"/>
          <a:ea typeface="+mn-ea"/>
        </a:defRPr>
      </a:lvl7pPr>
      <a:lvl8pPr marL="3429000" indent="-228600" algn="l" rtl="0" fontAlgn="base">
        <a:spcBef>
          <a:spcPct val="20000"/>
        </a:spcBef>
        <a:spcAft>
          <a:spcPct val="0"/>
        </a:spcAft>
        <a:buClr>
          <a:srgbClr val="A9ECF5"/>
        </a:buClr>
        <a:buSzPct val="50000"/>
        <a:buFont typeface="Wingdings" panose="05000000000000000000" pitchFamily="2" charset="2"/>
        <a:buChar char="n"/>
        <a:defRPr sz="2000" b="1">
          <a:solidFill>
            <a:schemeClr val="tx1"/>
          </a:solidFill>
          <a:latin typeface="+mn-lt"/>
          <a:ea typeface="+mn-ea"/>
        </a:defRPr>
      </a:lvl8pPr>
      <a:lvl9pPr marL="3886200" indent="-228600" algn="l" rtl="0" fontAlgn="base">
        <a:spcBef>
          <a:spcPct val="20000"/>
        </a:spcBef>
        <a:spcAft>
          <a:spcPct val="0"/>
        </a:spcAft>
        <a:buClr>
          <a:srgbClr val="A9ECF5"/>
        </a:buClr>
        <a:buSzPct val="50000"/>
        <a:buFont typeface="Wingdings" panose="05000000000000000000" pitchFamily="2" charset="2"/>
        <a:buChar char="n"/>
        <a:defRPr sz="2000" b="1">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2.xml"/><Relationship Id="rId4" Type="http://schemas.openxmlformats.org/officeDocument/2006/relationships/image" Target="../media/image11.png"/><Relationship Id="rId3" Type="http://schemas.openxmlformats.org/officeDocument/2006/relationships/image" Target="../media/image10.png"/><Relationship Id="rId2" Type="http://schemas.microsoft.com/office/2007/relationships/media" Target="../media/media1.mp4"/><Relationship Id="rId1" Type="http://schemas.openxmlformats.org/officeDocument/2006/relationships/video" Target="../media/media1.mp4"/></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3.xml"/><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image" Target="../media/image13.png"/></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3.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xml"/><Relationship Id="rId1"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image" Target="../media/image21.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3.xml"/><Relationship Id="rId1" Type="http://schemas.openxmlformats.org/officeDocument/2006/relationships/image" Target="../media/image2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3.xml"/><Relationship Id="rId1" Type="http://schemas.openxmlformats.org/officeDocument/2006/relationships/image" Target="../media/image2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3.xml"/><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23.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3.xml"/><Relationship Id="rId1" Type="http://schemas.openxmlformats.org/officeDocument/2006/relationships/image" Target="../media/image24.png"/></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3.xml"/><Relationship Id="rId2" Type="http://schemas.openxmlformats.org/officeDocument/2006/relationships/image" Target="../media/image26.png"/><Relationship Id="rId1" Type="http://schemas.openxmlformats.org/officeDocument/2006/relationships/image" Target="../media/image23.png"/></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33.xml"/><Relationship Id="rId3" Type="http://schemas.openxmlformats.org/officeDocument/2006/relationships/slideLayout" Target="../slideLayouts/slideLayout3.xml"/><Relationship Id="rId2" Type="http://schemas.openxmlformats.org/officeDocument/2006/relationships/image" Target="../media/image28.png"/><Relationship Id="rId1" Type="http://schemas.openxmlformats.org/officeDocument/2006/relationships/image" Target="../media/image27.png"/></Relationships>
</file>

<file path=ppt/slides/_rels/slide34.xml.rels><?xml version="1.0" encoding="UTF-8" standalone="yes"?>
<Relationships xmlns="http://schemas.openxmlformats.org/package/2006/relationships"><Relationship Id="rId5" Type="http://schemas.openxmlformats.org/officeDocument/2006/relationships/notesSlide" Target="../notesSlides/notesSlide34.xml"/><Relationship Id="rId4" Type="http://schemas.openxmlformats.org/officeDocument/2006/relationships/slideLayout" Target="../slideLayouts/slideLayout3.xml"/><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3.xml"/><Relationship Id="rId1" Type="http://schemas.openxmlformats.org/officeDocument/2006/relationships/image" Target="../media/image33.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3.xml"/><Relationship Id="rId2" Type="http://schemas.openxmlformats.org/officeDocument/2006/relationships/image" Target="../media/image35.png"/><Relationship Id="rId1" Type="http://schemas.openxmlformats.org/officeDocument/2006/relationships/image" Target="../media/image34.png"/></Relationships>
</file>

<file path=ppt/slides/_rels/slide38.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3.xml"/><Relationship Id="rId2" Type="http://schemas.openxmlformats.org/officeDocument/2006/relationships/image" Target="../media/image37.png"/><Relationship Id="rId1" Type="http://schemas.openxmlformats.org/officeDocument/2006/relationships/image" Target="../media/image36.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3.xml"/><Relationship Id="rId1" Type="http://schemas.openxmlformats.org/officeDocument/2006/relationships/image" Target="../media/image38.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3.xml"/><Relationship Id="rId1" Type="http://schemas.openxmlformats.org/officeDocument/2006/relationships/image" Target="../media/image39.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3.xml"/><Relationship Id="rId1" Type="http://schemas.openxmlformats.org/officeDocument/2006/relationships/image" Target="../media/image40.png"/></Relationships>
</file>

<file path=ppt/slides/_rels/slide42.xml.rels><?xml version="1.0" encoding="UTF-8" standalone="yes"?>
<Relationships xmlns="http://schemas.openxmlformats.org/package/2006/relationships"><Relationship Id="rId4" Type="http://schemas.openxmlformats.org/officeDocument/2006/relationships/notesSlide" Target="../notesSlides/notesSlide42.xml"/><Relationship Id="rId3" Type="http://schemas.openxmlformats.org/officeDocument/2006/relationships/slideLayout" Target="../slideLayouts/slideLayout3.xml"/><Relationship Id="rId2" Type="http://schemas.openxmlformats.org/officeDocument/2006/relationships/image" Target="../media/image42.png"/><Relationship Id="rId1" Type="http://schemas.openxmlformats.org/officeDocument/2006/relationships/image" Target="../media/image41.png"/></Relationships>
</file>

<file path=ppt/slides/_rels/slide43.xml.rels><?xml version="1.0" encoding="UTF-8" standalone="yes"?>
<Relationships xmlns="http://schemas.openxmlformats.org/package/2006/relationships"><Relationship Id="rId4" Type="http://schemas.openxmlformats.org/officeDocument/2006/relationships/notesSlide" Target="../notesSlides/notesSlide43.xml"/><Relationship Id="rId3" Type="http://schemas.openxmlformats.org/officeDocument/2006/relationships/slideLayout" Target="../slideLayouts/slideLayout3.xml"/><Relationship Id="rId2" Type="http://schemas.openxmlformats.org/officeDocument/2006/relationships/image" Target="../media/image44.png"/><Relationship Id="rId1" Type="http://schemas.openxmlformats.org/officeDocument/2006/relationships/image" Target="../media/image43.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3.xml"/><Relationship Id="rId1" Type="http://schemas.openxmlformats.org/officeDocument/2006/relationships/image" Target="../media/image45.png"/></Relationships>
</file>

<file path=ppt/slides/_rels/slide45.xml.rels><?xml version="1.0" encoding="UTF-8" standalone="yes"?>
<Relationships xmlns="http://schemas.openxmlformats.org/package/2006/relationships"><Relationship Id="rId4" Type="http://schemas.openxmlformats.org/officeDocument/2006/relationships/notesSlide" Target="../notesSlides/notesSlide45.xml"/><Relationship Id="rId3" Type="http://schemas.openxmlformats.org/officeDocument/2006/relationships/slideLayout" Target="../slideLayouts/slideLayout3.xml"/><Relationship Id="rId2" Type="http://schemas.openxmlformats.org/officeDocument/2006/relationships/image" Target="../media/image47.png"/><Relationship Id="rId1" Type="http://schemas.openxmlformats.org/officeDocument/2006/relationships/image" Target="../media/image46.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3.xml"/><Relationship Id="rId1" Type="http://schemas.openxmlformats.org/officeDocument/2006/relationships/image" Target="../media/image48.png"/></Relationships>
</file>

<file path=ppt/slides/_rels/slide47.xml.rels><?xml version="1.0" encoding="UTF-8" standalone="yes"?>
<Relationships xmlns="http://schemas.openxmlformats.org/package/2006/relationships"><Relationship Id="rId6" Type="http://schemas.openxmlformats.org/officeDocument/2006/relationships/notesSlide" Target="../notesSlides/notesSlide47.xml"/><Relationship Id="rId5" Type="http://schemas.openxmlformats.org/officeDocument/2006/relationships/slideLayout" Target="../slideLayouts/slideLayout3.xml"/><Relationship Id="rId4" Type="http://schemas.openxmlformats.org/officeDocument/2006/relationships/image" Target="../media/image52.png"/><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image" Target="../media/image49.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3.xml"/><Relationship Id="rId1" Type="http://schemas.openxmlformats.org/officeDocument/2006/relationships/image" Target="../media/image53.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3.xml"/><Relationship Id="rId1" Type="http://schemas.openxmlformats.org/officeDocument/2006/relationships/image" Target="../media/image5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3.xml"/><Relationship Id="rId1" Type="http://schemas.openxmlformats.org/officeDocument/2006/relationships/image" Target="../media/image55.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标题 3"/>
          <p:cNvSpPr>
            <a:spLocks noGrp="1" noChangeArrowheads="1"/>
          </p:cNvSpPr>
          <p:nvPr>
            <p:ph type="ctrTitle"/>
          </p:nvPr>
        </p:nvSpPr>
        <p:spPr>
          <a:xfrm>
            <a:off x="72008" y="1528841"/>
            <a:ext cx="12144672" cy="1470025"/>
          </a:xfrm>
        </p:spPr>
        <p:txBody>
          <a:bodyPr/>
          <a:lstStyle/>
          <a:p>
            <a:pPr>
              <a:lnSpc>
                <a:spcPct val="130000"/>
              </a:lnSpc>
            </a:pPr>
            <a:r>
              <a:rPr kumimoji="1" lang="zh-CN" altLang="en-US" sz="4800" dirty="0">
                <a:solidFill>
                  <a:srgbClr val="C00000"/>
                </a:solidFill>
                <a:latin typeface="微软雅黑" panose="020B0503020204020204" pitchFamily="34" charset="-122"/>
                <a:ea typeface="微软雅黑" panose="020B0503020204020204" pitchFamily="34" charset="-122"/>
              </a:rPr>
              <a:t>智能芯片设计</a:t>
            </a:r>
            <a:br>
              <a:rPr kumimoji="1" lang="en-US" altLang="zh-CN" sz="4800" dirty="0">
                <a:solidFill>
                  <a:srgbClr val="C00000"/>
                </a:solidFill>
                <a:latin typeface="微软雅黑" panose="020B0503020204020204" pitchFamily="34" charset="-122"/>
                <a:ea typeface="微软雅黑" panose="020B0503020204020204" pitchFamily="34" charset="-122"/>
              </a:rPr>
            </a:br>
            <a:r>
              <a:rPr kumimoji="1" lang="zh-CN" altLang="en-US" sz="4000" dirty="0">
                <a:solidFill>
                  <a:srgbClr val="002060"/>
                </a:solidFill>
                <a:latin typeface="微软雅黑" panose="020B0503020204020204" pitchFamily="34" charset="-122"/>
                <a:ea typeface="微软雅黑" panose="020B0503020204020204" pitchFamily="34" charset="-122"/>
              </a:rPr>
              <a:t>第</a:t>
            </a:r>
            <a:r>
              <a:rPr kumimoji="1" lang="en-US" altLang="zh-CN" sz="4000" dirty="0">
                <a:solidFill>
                  <a:srgbClr val="002060"/>
                </a:solidFill>
                <a:latin typeface="微软雅黑" panose="020B0503020204020204" pitchFamily="34" charset="-122"/>
                <a:ea typeface="微软雅黑" panose="020B0503020204020204" pitchFamily="34" charset="-122"/>
              </a:rPr>
              <a:t>5</a:t>
            </a:r>
            <a:r>
              <a:rPr kumimoji="1" lang="zh-CN" altLang="en-US" sz="4000" dirty="0">
                <a:solidFill>
                  <a:srgbClr val="002060"/>
                </a:solidFill>
                <a:latin typeface="微软雅黑" panose="020B0503020204020204" pitchFamily="34" charset="-122"/>
                <a:ea typeface="微软雅黑" panose="020B0503020204020204" pitchFamily="34" charset="-122"/>
              </a:rPr>
              <a:t>章 智能芯片架构设计</a:t>
            </a:r>
            <a:br>
              <a:rPr kumimoji="1" lang="en-US" altLang="zh-CN" sz="4000" dirty="0">
                <a:solidFill>
                  <a:srgbClr val="002060"/>
                </a:solidFill>
                <a:latin typeface="微软雅黑" panose="020B0503020204020204" pitchFamily="34" charset="-122"/>
                <a:ea typeface="微软雅黑" panose="020B0503020204020204" pitchFamily="34" charset="-122"/>
              </a:rPr>
            </a:br>
            <a:endParaRPr kumimoji="1" lang="zh-CN" altLang="en-US" sz="4000" dirty="0">
              <a:solidFill>
                <a:srgbClr val="002060"/>
              </a:solidFill>
              <a:latin typeface="微软雅黑" panose="020B0503020204020204" pitchFamily="34" charset="-122"/>
              <a:ea typeface="微软雅黑" panose="020B0503020204020204" pitchFamily="34" charset="-122"/>
            </a:endParaRPr>
          </a:p>
        </p:txBody>
      </p:sp>
      <p:sp>
        <p:nvSpPr>
          <p:cNvPr id="4" name="Text Box 4"/>
          <p:cNvSpPr txBox="1">
            <a:spLocks noChangeArrowheads="1"/>
          </p:cNvSpPr>
          <p:nvPr/>
        </p:nvSpPr>
        <p:spPr bwMode="auto">
          <a:xfrm>
            <a:off x="1626319" y="5373216"/>
            <a:ext cx="9036050" cy="10826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0099"/>
              </a:buClr>
              <a:buSzPct val="99000"/>
              <a:buFont typeface="Wingdings" panose="05000000000000000000" pitchFamily="2" charset="2"/>
              <a:buChar char="n"/>
              <a:defRPr sz="2800" b="1">
                <a:solidFill>
                  <a:schemeClr val="tx1"/>
                </a:solidFill>
                <a:latin typeface="Tahoma" panose="020B0604030504040204" pitchFamily="34" charset="0"/>
                <a:ea typeface="宋体" panose="02010600030101010101" pitchFamily="2" charset="-122"/>
              </a:defRPr>
            </a:lvl1pPr>
            <a:lvl2pPr marL="742950" indent="-285750">
              <a:spcBef>
                <a:spcPct val="20000"/>
              </a:spcBef>
              <a:buClr>
                <a:srgbClr val="0000FF"/>
              </a:buClr>
              <a:buSzPct val="135000"/>
              <a:buFont typeface="Wingdings" panose="05000000000000000000" pitchFamily="2" charset="2"/>
              <a:buChar char="F"/>
              <a:defRPr sz="2800" b="1">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buChar char="Ø"/>
              <a:defRPr sz="2400" b="1">
                <a:solidFill>
                  <a:schemeClr val="tx1"/>
                </a:solidFill>
                <a:latin typeface="Tahoma" panose="020B0604030504040204" pitchFamily="34" charset="0"/>
                <a:ea typeface="宋体" panose="02010600030101010101" pitchFamily="2" charset="-122"/>
              </a:defRPr>
            </a:lvl3pPr>
            <a:lvl4pPr marL="1600200" indent="-228600">
              <a:spcBef>
                <a:spcPct val="20000"/>
              </a:spcBef>
              <a:buClr>
                <a:srgbClr val="FF9933"/>
              </a:buClr>
              <a:buSzPct val="55000"/>
              <a:buFont typeface="Wingdings" panose="05000000000000000000" pitchFamily="2" charset="2"/>
              <a:buChar char="n"/>
              <a:defRPr sz="2000" b="1">
                <a:solidFill>
                  <a:schemeClr val="tx1"/>
                </a:solidFill>
                <a:latin typeface="Tahoma" panose="020B0604030504040204" pitchFamily="34" charset="0"/>
                <a:ea typeface="宋体" panose="02010600030101010101" pitchFamily="2" charset="-122"/>
              </a:defRPr>
            </a:lvl4pPr>
            <a:lvl5pPr marL="2057400" indent="-228600">
              <a:spcBef>
                <a:spcPct val="20000"/>
              </a:spcBef>
              <a:buClr>
                <a:srgbClr val="A9ECF5"/>
              </a:buClr>
              <a:buSzPct val="50000"/>
              <a:buFont typeface="Wingdings" panose="05000000000000000000" pitchFamily="2" charset="2"/>
              <a:buChar char="n"/>
              <a:defRPr sz="2000" b="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rgbClr val="A9ECF5"/>
              </a:buClr>
              <a:buSzPct val="50000"/>
              <a:buFont typeface="Wingdings" panose="05000000000000000000" pitchFamily="2" charset="2"/>
              <a:buChar char="n"/>
              <a:defRPr sz="2000" b="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rgbClr val="A9ECF5"/>
              </a:buClr>
              <a:buSzPct val="50000"/>
              <a:buFont typeface="Wingdings" panose="05000000000000000000" pitchFamily="2" charset="2"/>
              <a:buChar char="n"/>
              <a:defRPr sz="2000" b="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rgbClr val="A9ECF5"/>
              </a:buClr>
              <a:buSzPct val="50000"/>
              <a:buFont typeface="Wingdings" panose="05000000000000000000" pitchFamily="2" charset="2"/>
              <a:buChar char="n"/>
              <a:defRPr sz="2000" b="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rgbClr val="A9ECF5"/>
              </a:buClr>
              <a:buSzPct val="50000"/>
              <a:buFont typeface="Wingdings" panose="05000000000000000000" pitchFamily="2" charset="2"/>
              <a:buChar char="n"/>
              <a:defRPr sz="2000" b="1">
                <a:solidFill>
                  <a:schemeClr val="tx1"/>
                </a:solidFill>
                <a:latin typeface="Tahoma" panose="020B0604030504040204" pitchFamily="34" charset="0"/>
                <a:ea typeface="宋体" panose="02010600030101010101" pitchFamily="2" charset="-122"/>
              </a:defRPr>
            </a:lvl9pPr>
          </a:lstStyle>
          <a:p>
            <a:pPr algn="ctr" eaLnBrk="1" hangingPunct="1">
              <a:lnSpc>
                <a:spcPct val="120000"/>
              </a:lnSpc>
              <a:spcBef>
                <a:spcPct val="0"/>
              </a:spcBef>
              <a:buClrTx/>
              <a:buSzTx/>
              <a:buFont typeface="Arial" panose="020B0604020202020204" pitchFamily="34" charset="0"/>
              <a:buNone/>
            </a:pPr>
            <a:r>
              <a:rPr lang="zh-CN" altLang="en-US" dirty="0">
                <a:solidFill>
                  <a:srgbClr val="002060"/>
                </a:solidFill>
                <a:latin typeface="微软雅黑" panose="020B0503020204020204" pitchFamily="34" charset="-122"/>
                <a:ea typeface="微软雅黑" panose="020B0503020204020204" pitchFamily="34" charset="-122"/>
                <a:cs typeface="Times New Roman" panose="02020603050405020304" pitchFamily="18" charset="0"/>
              </a:rPr>
              <a:t>华中科技大学 人工智能与自动化学院</a:t>
            </a:r>
            <a:endParaRPr lang="en-US" altLang="zh-CN" dirty="0">
              <a:solidFill>
                <a:srgbClr val="002060"/>
              </a:solidFill>
              <a:latin typeface="微软雅黑" panose="020B0503020204020204" pitchFamily="34" charset="-122"/>
              <a:ea typeface="微软雅黑" panose="020B0503020204020204" pitchFamily="34" charset="-122"/>
              <a:cs typeface="Times New Roman" panose="02020603050405020304" pitchFamily="18" charset="0"/>
            </a:endParaRPr>
          </a:p>
          <a:p>
            <a:pPr algn="ctr" eaLnBrk="1" hangingPunct="1">
              <a:lnSpc>
                <a:spcPct val="120000"/>
              </a:lnSpc>
              <a:spcBef>
                <a:spcPct val="0"/>
              </a:spcBef>
              <a:buClrTx/>
              <a:buSzTx/>
              <a:buFont typeface="Arial" panose="020B0604020202020204" pitchFamily="34" charset="0"/>
              <a:buNone/>
            </a:pPr>
            <a:r>
              <a:rPr lang="zh-CN" altLang="en-US" dirty="0">
                <a:solidFill>
                  <a:srgbClr val="002060"/>
                </a:solidFill>
                <a:latin typeface="微软雅黑" panose="020B0503020204020204" pitchFamily="34" charset="-122"/>
                <a:ea typeface="微软雅黑" panose="020B0503020204020204" pitchFamily="34" charset="-122"/>
                <a:cs typeface="Times New Roman" panose="02020603050405020304" pitchFamily="18" charset="0"/>
              </a:rPr>
              <a:t>多谱信息智能处理技术全国重点实验室</a:t>
            </a:r>
            <a:endParaRPr lang="en-US" altLang="zh-CN" dirty="0">
              <a:solidFill>
                <a:srgbClr val="002060"/>
              </a:solidFill>
              <a:latin typeface="微软雅黑" panose="020B0503020204020204" pitchFamily="34" charset="-122"/>
              <a:ea typeface="微软雅黑" panose="020B0503020204020204" pitchFamily="34" charset="-122"/>
              <a:cs typeface="Times New Roman" panose="02020603050405020304" pitchFamily="18" charset="0"/>
            </a:endParaRPr>
          </a:p>
        </p:txBody>
      </p:sp>
    </p:spTree>
  </p:cSld>
  <p:clrMapOvr>
    <a:masterClrMapping/>
  </p:clrMapOvr>
  <p:transition spd="slow" advTm="6023"/>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诺依曼架构与非冯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诺依曼架构比较</a:t>
            </a:r>
            <a:endParaRPr lang="en-US" altLang="zh-CN" b="1" dirty="0">
              <a:solidFill>
                <a:srgbClr val="003366"/>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7738" y="1662966"/>
            <a:ext cx="5782135" cy="4756800"/>
          </a:xfrm>
          <a:prstGeom prst="rect">
            <a:avLst/>
          </a:prstGeom>
        </p:spPr>
      </p:pic>
      <p:sp>
        <p:nvSpPr>
          <p:cNvPr id="3" name="箭头: 右 2"/>
          <p:cNvSpPr/>
          <p:nvPr/>
        </p:nvSpPr>
        <p:spPr bwMode="auto">
          <a:xfrm>
            <a:off x="5896251" y="2550248"/>
            <a:ext cx="566116" cy="216024"/>
          </a:xfrm>
          <a:prstGeom prst="rightArrow">
            <a:avLst/>
          </a:prstGeom>
          <a:solidFill>
            <a:srgbClr val="C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 name="矩形 3"/>
          <p:cNvSpPr/>
          <p:nvPr/>
        </p:nvSpPr>
        <p:spPr>
          <a:xfrm>
            <a:off x="6528048" y="2499010"/>
            <a:ext cx="5328592" cy="307777"/>
          </a:xfrm>
          <a:prstGeom prst="rect">
            <a:avLst/>
          </a:prstGeom>
          <a:ln w="19050">
            <a:solidFill>
              <a:srgbClr val="C00000"/>
            </a:solidFill>
          </a:ln>
        </p:spPr>
        <p:txBody>
          <a:bodyPr wrap="square">
            <a:spAutoFit/>
          </a:bodyPr>
          <a:lstStyle/>
          <a:p>
            <a:pPr algn="just">
              <a:buClr>
                <a:srgbClr val="003366"/>
              </a:buClr>
            </a:pPr>
            <a:r>
              <a:rPr lang="zh-CN" altLang="en-US" sz="1400" b="1" dirty="0">
                <a:solidFill>
                  <a:srgbClr val="003366"/>
                </a:solidFill>
                <a:latin typeface="微软雅黑" panose="020B0503020204020204" pitchFamily="34" charset="-122"/>
                <a:ea typeface="微软雅黑" panose="020B0503020204020204" pitchFamily="34" charset="-122"/>
              </a:rPr>
              <a:t>不同程序实现不同功能；不同参数就可以实现不同功能</a:t>
            </a:r>
            <a:endParaRPr lang="zh-CN" altLang="en-US" sz="1400" b="1" dirty="0">
              <a:solidFill>
                <a:srgbClr val="003366"/>
              </a:solidFill>
              <a:latin typeface="微软雅黑" panose="020B0503020204020204" pitchFamily="34" charset="-122"/>
              <a:ea typeface="微软雅黑" panose="020B0503020204020204" pitchFamily="34" charset="-122"/>
            </a:endParaRPr>
          </a:p>
        </p:txBody>
      </p:sp>
      <p:sp>
        <p:nvSpPr>
          <p:cNvPr id="9" name="箭头: 右 8"/>
          <p:cNvSpPr/>
          <p:nvPr/>
        </p:nvSpPr>
        <p:spPr bwMode="auto">
          <a:xfrm>
            <a:off x="5896251" y="2871850"/>
            <a:ext cx="566116" cy="216024"/>
          </a:xfrm>
          <a:prstGeom prst="rightArrow">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0" name="矩形 9"/>
          <p:cNvSpPr/>
          <p:nvPr/>
        </p:nvSpPr>
        <p:spPr>
          <a:xfrm>
            <a:off x="6528048" y="2822930"/>
            <a:ext cx="5328592" cy="307777"/>
          </a:xfrm>
          <a:prstGeom prst="rect">
            <a:avLst/>
          </a:prstGeom>
          <a:ln w="19050">
            <a:solidFill>
              <a:srgbClr val="FF0000"/>
            </a:solidFill>
          </a:ln>
        </p:spPr>
        <p:txBody>
          <a:bodyPr wrap="square">
            <a:spAutoFit/>
          </a:bodyPr>
          <a:lstStyle/>
          <a:p>
            <a:pPr algn="just">
              <a:buClr>
                <a:srgbClr val="003366"/>
              </a:buClr>
            </a:pPr>
            <a:r>
              <a:rPr lang="zh-CN" altLang="en-US" sz="1400" b="1" dirty="0">
                <a:solidFill>
                  <a:srgbClr val="003366"/>
                </a:solidFill>
                <a:latin typeface="微软雅黑" panose="020B0503020204020204" pitchFamily="34" charset="-122"/>
                <a:ea typeface="微软雅黑" panose="020B0503020204020204" pitchFamily="34" charset="-122"/>
              </a:rPr>
              <a:t>复杂指令；简单指令</a:t>
            </a:r>
            <a:endParaRPr lang="zh-CN" altLang="en-US" sz="1400" b="1" dirty="0">
              <a:solidFill>
                <a:srgbClr val="003366"/>
              </a:solidFill>
              <a:latin typeface="微软雅黑" panose="020B0503020204020204" pitchFamily="34" charset="-122"/>
              <a:ea typeface="微软雅黑" panose="020B0503020204020204" pitchFamily="34" charset="-122"/>
            </a:endParaRPr>
          </a:p>
        </p:txBody>
      </p:sp>
      <p:sp>
        <p:nvSpPr>
          <p:cNvPr id="11" name="箭头: 右 10"/>
          <p:cNvSpPr/>
          <p:nvPr/>
        </p:nvSpPr>
        <p:spPr bwMode="auto">
          <a:xfrm>
            <a:off x="5896251" y="3193452"/>
            <a:ext cx="566116" cy="216024"/>
          </a:xfrm>
          <a:prstGeom prst="rightArrow">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矩形 11"/>
          <p:cNvSpPr/>
          <p:nvPr/>
        </p:nvSpPr>
        <p:spPr>
          <a:xfrm>
            <a:off x="6527303" y="3147575"/>
            <a:ext cx="5328592" cy="307777"/>
          </a:xfrm>
          <a:prstGeom prst="rect">
            <a:avLst/>
          </a:prstGeom>
          <a:ln w="19050">
            <a:solidFill>
              <a:srgbClr val="FFC000"/>
            </a:solidFill>
          </a:ln>
        </p:spPr>
        <p:txBody>
          <a:bodyPr wrap="square">
            <a:spAutoFit/>
          </a:bodyPr>
          <a:lstStyle/>
          <a:p>
            <a:pPr algn="just">
              <a:buClr>
                <a:srgbClr val="003366"/>
              </a:buClr>
            </a:pPr>
            <a:r>
              <a:rPr lang="zh-CN" altLang="en-US" sz="1400" b="1" dirty="0">
                <a:solidFill>
                  <a:srgbClr val="003366"/>
                </a:solidFill>
                <a:latin typeface="微软雅黑" panose="020B0503020204020204" pitchFamily="34" charset="-122"/>
                <a:ea typeface="微软雅黑" panose="020B0503020204020204" pitchFamily="34" charset="-122"/>
              </a:rPr>
              <a:t>复杂指令解码；简单指令解码</a:t>
            </a:r>
            <a:endParaRPr lang="zh-CN" altLang="en-US" sz="1400" b="1" dirty="0">
              <a:solidFill>
                <a:srgbClr val="003366"/>
              </a:solidFill>
              <a:latin typeface="微软雅黑" panose="020B0503020204020204" pitchFamily="34" charset="-122"/>
              <a:ea typeface="微软雅黑" panose="020B0503020204020204" pitchFamily="34" charset="-122"/>
            </a:endParaRPr>
          </a:p>
        </p:txBody>
      </p:sp>
      <p:sp>
        <p:nvSpPr>
          <p:cNvPr id="13" name="箭头: 右 12"/>
          <p:cNvSpPr/>
          <p:nvPr/>
        </p:nvSpPr>
        <p:spPr bwMode="auto">
          <a:xfrm>
            <a:off x="5896251" y="3515054"/>
            <a:ext cx="566116" cy="216024"/>
          </a:xfrm>
          <a:prstGeom prst="rightArrow">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矩形 13"/>
          <p:cNvSpPr/>
          <p:nvPr/>
        </p:nvSpPr>
        <p:spPr>
          <a:xfrm>
            <a:off x="6527303" y="3470875"/>
            <a:ext cx="5328592" cy="307777"/>
          </a:xfrm>
          <a:prstGeom prst="rect">
            <a:avLst/>
          </a:prstGeom>
          <a:ln w="19050">
            <a:solidFill>
              <a:srgbClr val="FFFF00"/>
            </a:solidFill>
          </a:ln>
        </p:spPr>
        <p:txBody>
          <a:bodyPr wrap="square">
            <a:spAutoFit/>
          </a:bodyPr>
          <a:lstStyle/>
          <a:p>
            <a:pPr algn="just">
              <a:buClr>
                <a:srgbClr val="003366"/>
              </a:buClr>
            </a:pPr>
            <a:r>
              <a:rPr lang="zh-CN" altLang="en-US" sz="1400" b="1" dirty="0">
                <a:solidFill>
                  <a:srgbClr val="003366"/>
                </a:solidFill>
                <a:latin typeface="微软雅黑" panose="020B0503020204020204" pitchFamily="34" charset="-122"/>
                <a:ea typeface="微软雅黑" panose="020B0503020204020204" pitchFamily="34" charset="-122"/>
              </a:rPr>
              <a:t>主存储器存储程序和数据；主存储器通常只存储数据</a:t>
            </a:r>
            <a:endParaRPr lang="zh-CN" altLang="en-US" sz="1400" b="1" dirty="0">
              <a:solidFill>
                <a:srgbClr val="003366"/>
              </a:solidFill>
              <a:latin typeface="微软雅黑" panose="020B0503020204020204" pitchFamily="34" charset="-122"/>
              <a:ea typeface="微软雅黑" panose="020B0503020204020204" pitchFamily="34" charset="-122"/>
            </a:endParaRPr>
          </a:p>
        </p:txBody>
      </p:sp>
      <p:sp>
        <p:nvSpPr>
          <p:cNvPr id="15" name="箭头: 右 14"/>
          <p:cNvSpPr/>
          <p:nvPr/>
        </p:nvSpPr>
        <p:spPr bwMode="auto">
          <a:xfrm>
            <a:off x="5896251" y="3836656"/>
            <a:ext cx="566116" cy="216024"/>
          </a:xfrm>
          <a:prstGeom prst="rightArrow">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矩形 15"/>
          <p:cNvSpPr/>
          <p:nvPr/>
        </p:nvSpPr>
        <p:spPr>
          <a:xfrm>
            <a:off x="6527601" y="3796243"/>
            <a:ext cx="5328592" cy="307777"/>
          </a:xfrm>
          <a:prstGeom prst="rect">
            <a:avLst/>
          </a:prstGeom>
          <a:ln w="19050">
            <a:solidFill>
              <a:srgbClr val="92D050"/>
            </a:solidFill>
          </a:ln>
        </p:spPr>
        <p:txBody>
          <a:bodyPr wrap="square">
            <a:spAutoFit/>
          </a:bodyPr>
          <a:lstStyle/>
          <a:p>
            <a:pPr algn="just">
              <a:buClr>
                <a:srgbClr val="003366"/>
              </a:buClr>
            </a:pPr>
            <a:r>
              <a:rPr lang="zh-CN" altLang="en-US" sz="1400" b="1" dirty="0">
                <a:solidFill>
                  <a:srgbClr val="003366"/>
                </a:solidFill>
                <a:latin typeface="微软雅黑" panose="020B0503020204020204" pitchFamily="34" charset="-122"/>
                <a:ea typeface="微软雅黑" panose="020B0503020204020204" pitchFamily="34" charset="-122"/>
              </a:rPr>
              <a:t>数据重用是随机的；</a:t>
            </a:r>
            <a:r>
              <a:rPr lang="zh-CN" altLang="en-US" sz="1400" b="1" dirty="0">
                <a:solidFill>
                  <a:srgbClr val="FF0000"/>
                </a:solidFill>
                <a:latin typeface="微软雅黑" panose="020B0503020204020204" pitchFamily="34" charset="-122"/>
                <a:ea typeface="微软雅黑" panose="020B0503020204020204" pitchFamily="34" charset="-122"/>
              </a:rPr>
              <a:t>数据访问的顺序和数据重用是确定的</a:t>
            </a:r>
            <a:endParaRPr lang="zh-CN" altLang="en-US" sz="1400" b="1" dirty="0">
              <a:solidFill>
                <a:srgbClr val="FF0000"/>
              </a:solidFill>
              <a:latin typeface="微软雅黑" panose="020B0503020204020204" pitchFamily="34" charset="-122"/>
              <a:ea typeface="微软雅黑" panose="020B0503020204020204" pitchFamily="34" charset="-122"/>
            </a:endParaRPr>
          </a:p>
        </p:txBody>
      </p:sp>
      <p:sp>
        <p:nvSpPr>
          <p:cNvPr id="17" name="箭头: 右 16"/>
          <p:cNvSpPr/>
          <p:nvPr/>
        </p:nvSpPr>
        <p:spPr bwMode="auto">
          <a:xfrm>
            <a:off x="5896251" y="4268983"/>
            <a:ext cx="566116" cy="216024"/>
          </a:xfrm>
          <a:prstGeom prst="rightArrow">
            <a:avLst/>
          </a:prstGeom>
          <a:solidFill>
            <a:srgbClr val="00B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8" name="矩形 17"/>
          <p:cNvSpPr/>
          <p:nvPr/>
        </p:nvSpPr>
        <p:spPr>
          <a:xfrm>
            <a:off x="6529262" y="4119543"/>
            <a:ext cx="5328592" cy="523220"/>
          </a:xfrm>
          <a:prstGeom prst="rect">
            <a:avLst/>
          </a:prstGeom>
          <a:ln w="19050">
            <a:solidFill>
              <a:srgbClr val="00B050"/>
            </a:solidFill>
          </a:ln>
        </p:spPr>
        <p:txBody>
          <a:bodyPr wrap="square">
            <a:spAutoFit/>
          </a:bodyPr>
          <a:lstStyle/>
          <a:p>
            <a:pPr algn="just">
              <a:buClr>
                <a:srgbClr val="003366"/>
              </a:buClr>
            </a:pPr>
            <a:r>
              <a:rPr lang="zh-CN" altLang="en-US" sz="1400" b="1" dirty="0">
                <a:solidFill>
                  <a:srgbClr val="003366"/>
                </a:solidFill>
                <a:latin typeface="微软雅黑" panose="020B0503020204020204" pitchFamily="34" charset="-122"/>
                <a:ea typeface="微软雅黑" panose="020B0503020204020204" pitchFamily="34" charset="-122"/>
              </a:rPr>
              <a:t>增加并行计算节点数会降低处理单元利用率；容易通过增加并行计算节点数从而获得较高的处理单元利用率</a:t>
            </a:r>
            <a:endParaRPr lang="zh-CN" altLang="en-US" sz="1400" b="1" dirty="0">
              <a:solidFill>
                <a:srgbClr val="003366"/>
              </a:solidFill>
              <a:latin typeface="微软雅黑" panose="020B0503020204020204" pitchFamily="34" charset="-122"/>
              <a:ea typeface="微软雅黑" panose="020B0503020204020204" pitchFamily="34" charset="-122"/>
            </a:endParaRPr>
          </a:p>
        </p:txBody>
      </p:sp>
      <p:sp>
        <p:nvSpPr>
          <p:cNvPr id="19" name="箭头: 右 18"/>
          <p:cNvSpPr/>
          <p:nvPr/>
        </p:nvSpPr>
        <p:spPr bwMode="auto">
          <a:xfrm>
            <a:off x="5899846" y="4669382"/>
            <a:ext cx="566116" cy="216024"/>
          </a:xfrm>
          <a:prstGeom prst="rightArrow">
            <a:avLst/>
          </a:prstGeom>
          <a:solidFill>
            <a:srgbClr val="00B0F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0" name="矩形 19"/>
          <p:cNvSpPr/>
          <p:nvPr/>
        </p:nvSpPr>
        <p:spPr>
          <a:xfrm>
            <a:off x="6528048" y="4658082"/>
            <a:ext cx="5328592" cy="307777"/>
          </a:xfrm>
          <a:prstGeom prst="rect">
            <a:avLst/>
          </a:prstGeom>
          <a:ln w="19050">
            <a:solidFill>
              <a:srgbClr val="00B0F0"/>
            </a:solidFill>
          </a:ln>
        </p:spPr>
        <p:txBody>
          <a:bodyPr wrap="square">
            <a:spAutoFit/>
          </a:bodyPr>
          <a:lstStyle/>
          <a:p>
            <a:pPr algn="just">
              <a:buClr>
                <a:srgbClr val="003366"/>
              </a:buClr>
            </a:pPr>
            <a:r>
              <a:rPr lang="zh-CN" altLang="en-US" sz="1400" b="1" dirty="0">
                <a:solidFill>
                  <a:srgbClr val="003366"/>
                </a:solidFill>
                <a:latin typeface="微软雅黑" panose="020B0503020204020204" pitchFamily="34" charset="-122"/>
                <a:ea typeface="微软雅黑" panose="020B0503020204020204" pitchFamily="34" charset="-122"/>
              </a:rPr>
              <a:t>常规算术逻辑单元；数据流算术逻辑单元</a:t>
            </a:r>
            <a:endParaRPr lang="zh-CN" altLang="en-US" sz="1400" b="1" dirty="0">
              <a:solidFill>
                <a:srgbClr val="003366"/>
              </a:solidFill>
              <a:latin typeface="微软雅黑" panose="020B0503020204020204" pitchFamily="34" charset="-122"/>
              <a:ea typeface="微软雅黑" panose="020B0503020204020204" pitchFamily="34" charset="-122"/>
            </a:endParaRPr>
          </a:p>
        </p:txBody>
      </p:sp>
    </p:spTree>
  </p:cSld>
  <p:clrMapOvr>
    <a:masterClrMapping/>
  </p:clrMapOvr>
  <p:transition spd="slow" advTm="6023"/>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卷形: 水平 27"/>
          <p:cNvSpPr/>
          <p:nvPr/>
        </p:nvSpPr>
        <p:spPr bwMode="auto">
          <a:xfrm>
            <a:off x="6494411" y="5657157"/>
            <a:ext cx="5037993" cy="864096"/>
          </a:xfrm>
          <a:prstGeom prst="horizontalScroll">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诺依曼架构与非冯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诺依曼架构比较</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5" name="矩形 4"/>
          <p:cNvSpPr/>
          <p:nvPr/>
        </p:nvSpPr>
        <p:spPr>
          <a:xfrm>
            <a:off x="37364" y="1557388"/>
            <a:ext cx="11747267" cy="1135054"/>
          </a:xfrm>
          <a:prstGeom prst="rect">
            <a:avLst/>
          </a:prstGeom>
        </p:spPr>
        <p:txBody>
          <a:bodyPr wrap="square">
            <a:spAutoFit/>
          </a:bodyPr>
          <a:lstStyle/>
          <a:p>
            <a:pPr lvl="1" algn="just">
              <a:lnSpc>
                <a:spcPct val="150000"/>
              </a:lnSpc>
              <a:buClr>
                <a:srgbClr val="FF0000"/>
              </a:buClr>
              <a:buSzPct val="100000"/>
            </a:pPr>
            <a:r>
              <a:rPr lang="zh-CN" altLang="en-US" b="1" dirty="0">
                <a:solidFill>
                  <a:srgbClr val="003366"/>
                </a:solidFill>
                <a:latin typeface="微软雅黑" panose="020B0503020204020204" pitchFamily="34" charset="-122"/>
                <a:ea typeface="微软雅黑" panose="020B0503020204020204" pitchFamily="34" charset="-122"/>
              </a:rPr>
              <a:t>影响冯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诺依曼架构处理器计算效率的</a:t>
            </a:r>
            <a:r>
              <a:rPr lang="zh-CN" altLang="en-US" b="1" dirty="0">
                <a:solidFill>
                  <a:srgbClr val="FF0000"/>
                </a:solidFill>
                <a:latin typeface="微软雅黑" panose="020B0503020204020204" pitchFamily="34" charset="-122"/>
                <a:ea typeface="微软雅黑" panose="020B0503020204020204" pitchFamily="34" charset="-122"/>
              </a:rPr>
              <a:t>核心因素是</a:t>
            </a:r>
            <a:r>
              <a:rPr lang="zh-CN" altLang="en-US" b="1" dirty="0">
                <a:latin typeface="微软雅黑" panose="020B0503020204020204" pitchFamily="34" charset="-122"/>
                <a:ea typeface="微软雅黑" panose="020B0503020204020204" pitchFamily="34" charset="-122"/>
              </a:rPr>
              <a:t>内存访问延时</a:t>
            </a:r>
            <a:r>
              <a:rPr lang="zh-CN" altLang="en-US" b="1" dirty="0">
                <a:solidFill>
                  <a:srgbClr val="003366"/>
                </a:solidFill>
                <a:latin typeface="微软雅黑" panose="020B0503020204020204" pitchFamily="34" charset="-122"/>
                <a:ea typeface="微软雅黑" panose="020B0503020204020204" pitchFamily="34" charset="-122"/>
              </a:rPr>
              <a:t>，现代</a:t>
            </a:r>
            <a:r>
              <a:rPr lang="en-US" altLang="zh-CN" b="1" dirty="0">
                <a:solidFill>
                  <a:srgbClr val="003366"/>
                </a:solidFill>
                <a:latin typeface="微软雅黑" panose="020B0503020204020204" pitchFamily="34" charset="-122"/>
                <a:ea typeface="微软雅黑" panose="020B0503020204020204" pitchFamily="34" charset="-122"/>
              </a:rPr>
              <a:t>CPU</a:t>
            </a:r>
            <a:r>
              <a:rPr lang="zh-CN" altLang="en-US" b="1" dirty="0">
                <a:solidFill>
                  <a:srgbClr val="003366"/>
                </a:solidFill>
                <a:latin typeface="微软雅黑" panose="020B0503020204020204" pitchFamily="34" charset="-122"/>
                <a:ea typeface="微软雅黑" panose="020B0503020204020204" pitchFamily="34" charset="-122"/>
              </a:rPr>
              <a:t>通常采用</a:t>
            </a:r>
            <a:r>
              <a:rPr lang="zh-CN" altLang="en-US" b="1" dirty="0">
                <a:latin typeface="微软雅黑" panose="020B0503020204020204" pitchFamily="34" charset="-122"/>
                <a:ea typeface="微软雅黑" panose="020B0503020204020204" pitchFamily="34" charset="-122"/>
              </a:rPr>
              <a:t>多级缓存（</a:t>
            </a:r>
            <a:r>
              <a:rPr lang="en-US" altLang="zh-CN" b="1" dirty="0">
                <a:latin typeface="微软雅黑" panose="020B0503020204020204" pitchFamily="34" charset="-122"/>
                <a:ea typeface="微软雅黑" panose="020B0503020204020204" pitchFamily="34" charset="-122"/>
              </a:rPr>
              <a:t>Cache</a:t>
            </a:r>
            <a:r>
              <a:rPr lang="zh-CN" altLang="en-US" b="1" dirty="0">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架构来应对该问题。</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21" name="卷形: 水平 20"/>
          <p:cNvSpPr/>
          <p:nvPr/>
        </p:nvSpPr>
        <p:spPr bwMode="auto">
          <a:xfrm>
            <a:off x="6338416" y="2386171"/>
            <a:ext cx="5616624" cy="1617640"/>
          </a:xfrm>
          <a:prstGeom prst="horizontalScroll">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 name="矩形 6"/>
          <p:cNvSpPr/>
          <p:nvPr/>
        </p:nvSpPr>
        <p:spPr>
          <a:xfrm>
            <a:off x="6165850" y="2616563"/>
            <a:ext cx="5717181" cy="1156855"/>
          </a:xfrm>
          <a:prstGeom prst="rect">
            <a:avLst/>
          </a:prstGeom>
        </p:spPr>
        <p:txBody>
          <a:bodyPr wrap="square">
            <a:spAutoFit/>
          </a:bodyPr>
          <a:lstStyle/>
          <a:p>
            <a:pPr lvl="1" algn="just">
              <a:lnSpc>
                <a:spcPct val="150000"/>
              </a:lnSpc>
              <a:buClr>
                <a:srgbClr val="FF0000"/>
              </a:buClr>
              <a:buSzPct val="100000"/>
            </a:pPr>
            <a:r>
              <a:rPr lang="en-US" altLang="zh-CN" sz="1600" b="1" dirty="0">
                <a:solidFill>
                  <a:srgbClr val="003366"/>
                </a:solidFill>
                <a:latin typeface="微软雅黑" panose="020B0503020204020204" pitchFamily="34" charset="-122"/>
                <a:ea typeface="微软雅黑" panose="020B0503020204020204" pitchFamily="34" charset="-122"/>
              </a:rPr>
              <a:t>CPU</a:t>
            </a:r>
            <a:r>
              <a:rPr lang="zh-CN" altLang="en-US" sz="1600" b="1" dirty="0">
                <a:solidFill>
                  <a:srgbClr val="003366"/>
                </a:solidFill>
                <a:latin typeface="微软雅黑" panose="020B0503020204020204" pitchFamily="34" charset="-122"/>
                <a:ea typeface="微软雅黑" panose="020B0503020204020204" pitchFamily="34" charset="-122"/>
              </a:rPr>
              <a:t>的</a:t>
            </a:r>
            <a:r>
              <a:rPr lang="en-US" altLang="zh-CN" sz="1600" b="1" dirty="0">
                <a:solidFill>
                  <a:srgbClr val="003366"/>
                </a:solidFill>
                <a:latin typeface="微软雅黑" panose="020B0503020204020204" pitchFamily="34" charset="-122"/>
                <a:ea typeface="微软雅黑" panose="020B0503020204020204" pitchFamily="34" charset="-122"/>
              </a:rPr>
              <a:t>L1</a:t>
            </a:r>
            <a:r>
              <a:rPr lang="zh-CN" altLang="en-US" sz="1600" b="1" dirty="0">
                <a:solidFill>
                  <a:srgbClr val="003366"/>
                </a:solidFill>
                <a:latin typeface="微软雅黑" panose="020B0503020204020204" pitchFamily="34" charset="-122"/>
                <a:ea typeface="微软雅黑" panose="020B0503020204020204" pitchFamily="34" charset="-122"/>
              </a:rPr>
              <a:t>、</a:t>
            </a:r>
            <a:r>
              <a:rPr lang="en-US" altLang="zh-CN" sz="1600" b="1" dirty="0">
                <a:solidFill>
                  <a:srgbClr val="003366"/>
                </a:solidFill>
                <a:latin typeface="微软雅黑" panose="020B0503020204020204" pitchFamily="34" charset="-122"/>
                <a:ea typeface="微软雅黑" panose="020B0503020204020204" pitchFamily="34" charset="-122"/>
              </a:rPr>
              <a:t>L2</a:t>
            </a:r>
            <a:r>
              <a:rPr lang="zh-CN" altLang="en-US" sz="1600" b="1" dirty="0">
                <a:solidFill>
                  <a:srgbClr val="003366"/>
                </a:solidFill>
                <a:latin typeface="微软雅黑" panose="020B0503020204020204" pitchFamily="34" charset="-122"/>
                <a:ea typeface="微软雅黑" panose="020B0503020204020204" pitchFamily="34" charset="-122"/>
              </a:rPr>
              <a:t>和</a:t>
            </a:r>
            <a:r>
              <a:rPr lang="en-US" altLang="zh-CN" sz="1600" b="1" dirty="0">
                <a:solidFill>
                  <a:srgbClr val="003366"/>
                </a:solidFill>
                <a:latin typeface="微软雅黑" panose="020B0503020204020204" pitchFamily="34" charset="-122"/>
                <a:ea typeface="微软雅黑" panose="020B0503020204020204" pitchFamily="34" charset="-122"/>
              </a:rPr>
              <a:t>L3</a:t>
            </a:r>
            <a:r>
              <a:rPr lang="zh-CN" altLang="en-US" sz="1600" b="1" dirty="0">
                <a:solidFill>
                  <a:srgbClr val="003366"/>
                </a:solidFill>
                <a:latin typeface="微软雅黑" panose="020B0503020204020204" pitchFamily="34" charset="-122"/>
                <a:ea typeface="微软雅黑" panose="020B0503020204020204" pitchFamily="34" charset="-122"/>
              </a:rPr>
              <a:t>三级缓存是使用和</a:t>
            </a:r>
            <a:r>
              <a:rPr lang="en-US" altLang="zh-CN" sz="1600" b="1" dirty="0">
                <a:solidFill>
                  <a:srgbClr val="003366"/>
                </a:solidFill>
                <a:latin typeface="微软雅黑" panose="020B0503020204020204" pitchFamily="34" charset="-122"/>
                <a:ea typeface="微软雅黑" panose="020B0503020204020204" pitchFamily="34" charset="-122"/>
              </a:rPr>
              <a:t>CPU</a:t>
            </a:r>
            <a:r>
              <a:rPr lang="zh-CN" altLang="en-US" sz="1600" b="1" dirty="0">
                <a:solidFill>
                  <a:srgbClr val="003366"/>
                </a:solidFill>
                <a:latin typeface="微软雅黑" panose="020B0503020204020204" pitchFamily="34" charset="-122"/>
                <a:ea typeface="微软雅黑" panose="020B0503020204020204" pitchFamily="34" charset="-122"/>
              </a:rPr>
              <a:t>同样工艺制造的硅半导体，每一个</a:t>
            </a:r>
            <a:r>
              <a:rPr lang="en-US" altLang="zh-CN" sz="1600" b="1" dirty="0">
                <a:solidFill>
                  <a:srgbClr val="003366"/>
                </a:solidFill>
                <a:latin typeface="微软雅黑" panose="020B0503020204020204" pitchFamily="34" charset="-122"/>
                <a:ea typeface="微软雅黑" panose="020B0503020204020204" pitchFamily="34" charset="-122"/>
              </a:rPr>
              <a:t>bit</a:t>
            </a:r>
            <a:r>
              <a:rPr lang="zh-CN" altLang="en-US" sz="1600" b="1" dirty="0">
                <a:solidFill>
                  <a:srgbClr val="003366"/>
                </a:solidFill>
                <a:latin typeface="微软雅黑" panose="020B0503020204020204" pitchFamily="34" charset="-122"/>
                <a:ea typeface="微软雅黑" panose="020B0503020204020204" pitchFamily="34" charset="-122"/>
              </a:rPr>
              <a:t>都使用六个场效应管构成，</a:t>
            </a:r>
            <a:r>
              <a:rPr lang="zh-CN" altLang="en-US" sz="1600" b="1" dirty="0">
                <a:solidFill>
                  <a:srgbClr val="FF0000"/>
                </a:solidFill>
                <a:latin typeface="微软雅黑" panose="020B0503020204020204" pitchFamily="34" charset="-122"/>
                <a:ea typeface="微软雅黑" panose="020B0503020204020204" pitchFamily="34" charset="-122"/>
              </a:rPr>
              <a:t>成本高昂且非常占用</a:t>
            </a:r>
            <a:r>
              <a:rPr lang="en-US" altLang="zh-CN" sz="1600" b="1" dirty="0">
                <a:solidFill>
                  <a:srgbClr val="FF0000"/>
                </a:solidFill>
                <a:latin typeface="微软雅黑" panose="020B0503020204020204" pitchFamily="34" charset="-122"/>
                <a:ea typeface="微软雅黑" panose="020B0503020204020204" pitchFamily="34" charset="-122"/>
              </a:rPr>
              <a:t>CPU</a:t>
            </a:r>
            <a:r>
              <a:rPr lang="zh-CN" altLang="en-US" sz="1600" b="1" dirty="0">
                <a:solidFill>
                  <a:srgbClr val="FF0000"/>
                </a:solidFill>
                <a:latin typeface="微软雅黑" panose="020B0503020204020204" pitchFamily="34" charset="-122"/>
                <a:ea typeface="微软雅黑" panose="020B0503020204020204" pitchFamily="34" charset="-122"/>
              </a:rPr>
              <a:t>核心面积</a:t>
            </a:r>
            <a:r>
              <a:rPr lang="zh-CN" altLang="en-US" sz="1600" b="1" dirty="0">
                <a:solidFill>
                  <a:srgbClr val="003366"/>
                </a:solidFill>
                <a:latin typeface="微软雅黑" panose="020B0503020204020204" pitchFamily="34" charset="-122"/>
                <a:ea typeface="微软雅黑" panose="020B0503020204020204" pitchFamily="34" charset="-122"/>
              </a:rPr>
              <a:t>，故不能做成很大容量。</a:t>
            </a:r>
            <a:endParaRPr lang="zh-CN" altLang="zh-CN" sz="1600" b="1" dirty="0">
              <a:solidFill>
                <a:srgbClr val="003366"/>
              </a:solidFill>
              <a:latin typeface="微软雅黑" panose="020B0503020204020204" pitchFamily="34" charset="-122"/>
              <a:ea typeface="微软雅黑" panose="020B0503020204020204" pitchFamily="34" charset="-122"/>
            </a:endParaRPr>
          </a:p>
        </p:txBody>
      </p:sp>
      <p:sp>
        <p:nvSpPr>
          <p:cNvPr id="24" name="矩形 23"/>
          <p:cNvSpPr/>
          <p:nvPr/>
        </p:nvSpPr>
        <p:spPr>
          <a:xfrm>
            <a:off x="15115" y="3968105"/>
            <a:ext cx="11747267" cy="1689052"/>
          </a:xfrm>
          <a:prstGeom prst="rect">
            <a:avLst/>
          </a:prstGeom>
        </p:spPr>
        <p:txBody>
          <a:bodyPr wrap="square">
            <a:spAutoFit/>
          </a:bodyPr>
          <a:lstStyle/>
          <a:p>
            <a:pPr lvl="1" algn="just">
              <a:lnSpc>
                <a:spcPct val="150000"/>
              </a:lnSpc>
              <a:buClr>
                <a:srgbClr val="FF0000"/>
              </a:buClr>
              <a:buSzPct val="100000"/>
            </a:pPr>
            <a:r>
              <a:rPr lang="zh-CN" altLang="en-US" b="1" dirty="0">
                <a:solidFill>
                  <a:srgbClr val="003366"/>
                </a:solidFill>
                <a:latin typeface="微软雅黑" panose="020B0503020204020204" pitchFamily="34" charset="-122"/>
                <a:ea typeface="微软雅黑" panose="020B0503020204020204" pitchFamily="34" charset="-122"/>
              </a:rPr>
              <a:t>由于</a:t>
            </a:r>
            <a:r>
              <a:rPr lang="en-US" altLang="zh-CN" b="1" dirty="0">
                <a:solidFill>
                  <a:srgbClr val="003366"/>
                </a:solidFill>
                <a:latin typeface="微软雅黑" panose="020B0503020204020204" pitchFamily="34" charset="-122"/>
                <a:ea typeface="微软雅黑" panose="020B0503020204020204" pitchFamily="34" charset="-122"/>
              </a:rPr>
              <a:t>DNN</a:t>
            </a:r>
            <a:r>
              <a:rPr lang="zh-CN" altLang="en-US" b="1" dirty="0">
                <a:solidFill>
                  <a:srgbClr val="003366"/>
                </a:solidFill>
                <a:latin typeface="微软雅黑" panose="020B0503020204020204" pitchFamily="34" charset="-122"/>
                <a:ea typeface="微软雅黑" panose="020B0503020204020204" pitchFamily="34" charset="-122"/>
              </a:rPr>
              <a:t>计算数据的访问和重用都是事先确定好的，故</a:t>
            </a:r>
            <a:r>
              <a:rPr lang="en-US" altLang="zh-CN" b="1" dirty="0">
                <a:solidFill>
                  <a:srgbClr val="003366"/>
                </a:solidFill>
                <a:latin typeface="微软雅黑" panose="020B0503020204020204" pitchFamily="34" charset="-122"/>
                <a:ea typeface="微软雅黑" panose="020B0503020204020204" pitchFamily="34" charset="-122"/>
              </a:rPr>
              <a:t>DNN</a:t>
            </a:r>
            <a:r>
              <a:rPr lang="zh-CN" altLang="en-US" b="1" dirty="0">
                <a:solidFill>
                  <a:srgbClr val="003366"/>
                </a:solidFill>
                <a:latin typeface="微软雅黑" panose="020B0503020204020204" pitchFamily="34" charset="-122"/>
                <a:ea typeface="微软雅黑" panose="020B0503020204020204" pitchFamily="34" charset="-122"/>
              </a:rPr>
              <a:t>专用非冯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诺依曼架构处理器能根据需求</a:t>
            </a:r>
            <a:r>
              <a:rPr lang="zh-CN" altLang="en-US" b="1" dirty="0">
                <a:solidFill>
                  <a:srgbClr val="FF0000"/>
                </a:solidFill>
                <a:latin typeface="微软雅黑" panose="020B0503020204020204" pitchFamily="34" charset="-122"/>
                <a:ea typeface="微软雅黑" panose="020B0503020204020204" pitchFamily="34" charset="-122"/>
              </a:rPr>
              <a:t>准确的预装载数据</a:t>
            </a:r>
            <a:r>
              <a:rPr lang="zh-CN" altLang="en-US" b="1" dirty="0">
                <a:solidFill>
                  <a:srgbClr val="003366"/>
                </a:solidFill>
                <a:latin typeface="微软雅黑" panose="020B0503020204020204" pitchFamily="34" charset="-122"/>
                <a:ea typeface="微软雅黑" panose="020B0503020204020204" pitchFamily="34" charset="-122"/>
              </a:rPr>
              <a:t>，因此</a:t>
            </a:r>
            <a:r>
              <a:rPr lang="zh-CN" altLang="en-US" b="1" dirty="0">
                <a:solidFill>
                  <a:srgbClr val="0070C0"/>
                </a:solidFill>
                <a:latin typeface="微软雅黑" panose="020B0503020204020204" pitchFamily="34" charset="-122"/>
                <a:ea typeface="微软雅黑" panose="020B0503020204020204" pitchFamily="34" charset="-122"/>
              </a:rPr>
              <a:t>不需要多级缓存</a:t>
            </a:r>
            <a:r>
              <a:rPr lang="zh-CN" altLang="en-US" b="1" dirty="0">
                <a:solidFill>
                  <a:srgbClr val="003366"/>
                </a:solidFill>
                <a:latin typeface="微软雅黑" panose="020B0503020204020204" pitchFamily="34" charset="-122"/>
                <a:ea typeface="微软雅黑" panose="020B0503020204020204" pitchFamily="34" charset="-122"/>
              </a:rPr>
              <a:t>，同时片上</a:t>
            </a:r>
            <a:r>
              <a:rPr lang="zh-CN" altLang="en-US" b="1" dirty="0">
                <a:latin typeface="微软雅黑" panose="020B0503020204020204" pitchFamily="34" charset="-122"/>
                <a:ea typeface="微软雅黑" panose="020B0503020204020204" pitchFamily="34" charset="-122"/>
              </a:rPr>
              <a:t>缓冲器（</a:t>
            </a:r>
            <a:r>
              <a:rPr lang="en-US" altLang="zh-CN" b="1" dirty="0">
                <a:latin typeface="微软雅黑" panose="020B0503020204020204" pitchFamily="34" charset="-122"/>
                <a:ea typeface="微软雅黑" panose="020B0503020204020204" pitchFamily="34" charset="-122"/>
              </a:rPr>
              <a:t>Buffer</a:t>
            </a:r>
            <a:r>
              <a:rPr lang="zh-CN" altLang="en-US" b="1" dirty="0">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也能够</a:t>
            </a:r>
            <a:r>
              <a:rPr lang="zh-CN" altLang="en-US" b="1" dirty="0">
                <a:solidFill>
                  <a:srgbClr val="0070C0"/>
                </a:solidFill>
                <a:latin typeface="微软雅黑" panose="020B0503020204020204" pitchFamily="34" charset="-122"/>
                <a:ea typeface="微软雅黑" panose="020B0503020204020204" pitchFamily="34" charset="-122"/>
              </a:rPr>
              <a:t>减少内存访问</a:t>
            </a:r>
            <a:r>
              <a:rPr lang="zh-CN" altLang="en-US" b="1" dirty="0">
                <a:solidFill>
                  <a:srgbClr val="003366"/>
                </a:solidFill>
                <a:latin typeface="微软雅黑" panose="020B0503020204020204" pitchFamily="34" charset="-122"/>
                <a:ea typeface="微软雅黑" panose="020B0503020204020204" pitchFamily="34" charset="-122"/>
              </a:rPr>
              <a:t>。</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25" name="矩形 24"/>
          <p:cNvSpPr/>
          <p:nvPr/>
        </p:nvSpPr>
        <p:spPr>
          <a:xfrm>
            <a:off x="0" y="5828293"/>
            <a:ext cx="4258436" cy="581057"/>
          </a:xfrm>
          <a:prstGeom prst="rect">
            <a:avLst/>
          </a:prstGeom>
        </p:spPr>
        <p:txBody>
          <a:bodyPr wrap="square">
            <a:spAutoFit/>
          </a:bodyPr>
          <a:lstStyle/>
          <a:p>
            <a:pPr lvl="1" algn="just">
              <a:lnSpc>
                <a:spcPct val="150000"/>
              </a:lnSpc>
              <a:buClr>
                <a:srgbClr val="FF0000"/>
              </a:buClr>
              <a:buSzPct val="100000"/>
            </a:pPr>
            <a:r>
              <a:rPr lang="en-US" altLang="zh-CN" b="1" dirty="0">
                <a:latin typeface="微软雅黑" panose="020B0503020204020204" pitchFamily="34" charset="-122"/>
                <a:ea typeface="微软雅黑" panose="020B0503020204020204" pitchFamily="34" charset="-122"/>
              </a:rPr>
              <a:t>Cache</a:t>
            </a:r>
            <a:r>
              <a:rPr lang="zh-CN" altLang="en-US" b="1" dirty="0">
                <a:latin typeface="微软雅黑" panose="020B0503020204020204" pitchFamily="34" charset="-122"/>
                <a:ea typeface="微软雅黑" panose="020B0503020204020204" pitchFamily="34" charset="-122"/>
              </a:rPr>
              <a:t>与</a:t>
            </a:r>
            <a:r>
              <a:rPr lang="en-US" altLang="zh-CN" b="1" dirty="0">
                <a:latin typeface="微软雅黑" panose="020B0503020204020204" pitchFamily="34" charset="-122"/>
                <a:ea typeface="微软雅黑" panose="020B0503020204020204" pitchFamily="34" charset="-122"/>
              </a:rPr>
              <a:t>Buffer</a:t>
            </a:r>
            <a:r>
              <a:rPr lang="zh-CN" altLang="en-US" b="1" dirty="0">
                <a:latin typeface="微软雅黑" panose="020B0503020204020204" pitchFamily="34" charset="-122"/>
                <a:ea typeface="微软雅黑" panose="020B0503020204020204" pitchFamily="34" charset="-122"/>
              </a:rPr>
              <a:t>的区别？</a:t>
            </a:r>
            <a:endParaRPr lang="en-US" altLang="zh-CN" b="1" dirty="0">
              <a:latin typeface="微软雅黑" panose="020B0503020204020204" pitchFamily="34" charset="-122"/>
              <a:ea typeface="微软雅黑" panose="020B0503020204020204" pitchFamily="34" charset="-122"/>
            </a:endParaRPr>
          </a:p>
        </p:txBody>
      </p:sp>
      <p:sp>
        <p:nvSpPr>
          <p:cNvPr id="22" name="矩形 21"/>
          <p:cNvSpPr/>
          <p:nvPr/>
        </p:nvSpPr>
        <p:spPr>
          <a:xfrm>
            <a:off x="6691472" y="5878254"/>
            <a:ext cx="4840932" cy="461665"/>
          </a:xfrm>
          <a:prstGeom prst="rect">
            <a:avLst/>
          </a:prstGeom>
        </p:spPr>
        <p:txBody>
          <a:bodyPr wrap="square">
            <a:spAutoFit/>
          </a:bodyPr>
          <a:lstStyle/>
          <a:p>
            <a:pPr algn="just"/>
            <a:r>
              <a:rPr lang="zh-CN" altLang="en-US" b="1" dirty="0">
                <a:solidFill>
                  <a:srgbClr val="003366"/>
                </a:solidFill>
                <a:latin typeface="微软雅黑" panose="020B0503020204020204" pitchFamily="34" charset="-122"/>
                <a:ea typeface="微软雅黑" panose="020B0503020204020204" pitchFamily="34" charset="-122"/>
              </a:rPr>
              <a:t>缓冲：缓解冲击，缓存：临时存储</a:t>
            </a:r>
            <a:endParaRPr lang="zh-CN" altLang="en-US" sz="1400" b="1" i="0" dirty="0">
              <a:solidFill>
                <a:srgbClr val="003366"/>
              </a:solidFill>
              <a:effectLst/>
              <a:latin typeface="微软雅黑" panose="020B0503020204020204" pitchFamily="34" charset="-122"/>
              <a:ea typeface="微软雅黑" panose="020B0503020204020204" pitchFamily="34" charset="-122"/>
            </a:endParaRPr>
          </a:p>
        </p:txBody>
      </p:sp>
      <p:pic>
        <p:nvPicPr>
          <p:cNvPr id="2052" name="Picture 4" descr="在这里插入图片描述"/>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93279" y="2692442"/>
            <a:ext cx="5231904" cy="128481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6023"/>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诺依曼架构与非冯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诺依曼架构比较</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5" name="矩形 4"/>
          <p:cNvSpPr/>
          <p:nvPr/>
        </p:nvSpPr>
        <p:spPr>
          <a:xfrm>
            <a:off x="37364" y="1557388"/>
            <a:ext cx="11531244" cy="581057"/>
          </a:xfrm>
          <a:prstGeom prst="rect">
            <a:avLst/>
          </a:prstGeom>
        </p:spPr>
        <p:txBody>
          <a:bodyPr wrap="square">
            <a:spAutoFit/>
          </a:bodyPr>
          <a:lstStyle/>
          <a:p>
            <a:pPr lvl="1" algn="just">
              <a:lnSpc>
                <a:spcPct val="150000"/>
              </a:lnSpc>
              <a:buClr>
                <a:srgbClr val="FF0000"/>
              </a:buClr>
              <a:buSzPct val="100000"/>
            </a:pPr>
            <a:r>
              <a:rPr lang="en-US" altLang="zh-CN" b="1" dirty="0">
                <a:solidFill>
                  <a:srgbClr val="003366"/>
                </a:solidFill>
                <a:latin typeface="微软雅黑" panose="020B0503020204020204" pitchFamily="34" charset="-122"/>
                <a:ea typeface="微软雅黑" panose="020B0503020204020204" pitchFamily="34" charset="-122"/>
              </a:rPr>
              <a:t>CPU</a:t>
            </a:r>
            <a:r>
              <a:rPr lang="zh-CN" altLang="en-US" b="1" dirty="0">
                <a:solidFill>
                  <a:srgbClr val="003366"/>
                </a:solidFill>
                <a:latin typeface="微软雅黑" panose="020B0503020204020204" pitchFamily="34" charset="-122"/>
                <a:ea typeface="微软雅黑" panose="020B0503020204020204" pitchFamily="34" charset="-122"/>
              </a:rPr>
              <a:t>硬件为了提高性能，逐步发展出了</a:t>
            </a:r>
            <a:r>
              <a:rPr lang="zh-CN" altLang="en-US" b="1" dirty="0">
                <a:latin typeface="微软雅黑" panose="020B0503020204020204" pitchFamily="34" charset="-122"/>
                <a:ea typeface="微软雅黑" panose="020B0503020204020204" pitchFamily="34" charset="-122"/>
              </a:rPr>
              <a:t>细粒度流水线（相对于线程级并行）</a:t>
            </a:r>
            <a:r>
              <a:rPr lang="zh-CN" altLang="en-US" b="1" dirty="0">
                <a:solidFill>
                  <a:srgbClr val="003366"/>
                </a:solidFill>
                <a:latin typeface="微软雅黑" panose="020B0503020204020204" pitchFamily="34" charset="-122"/>
                <a:ea typeface="微软雅黑" panose="020B0503020204020204" pitchFamily="34" charset="-122"/>
              </a:rPr>
              <a:t>。</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3" name="矩形 2"/>
          <p:cNvSpPr/>
          <p:nvPr/>
        </p:nvSpPr>
        <p:spPr>
          <a:xfrm>
            <a:off x="62448" y="2108003"/>
            <a:ext cx="11650176" cy="874407"/>
          </a:xfrm>
          <a:prstGeom prst="rect">
            <a:avLst/>
          </a:prstGeom>
        </p:spPr>
        <p:txBody>
          <a:bodyPr wrap="square">
            <a:spAutoFit/>
          </a:bodyPr>
          <a:lstStyle/>
          <a:p>
            <a:pPr marL="742950" lvl="1" indent="-285750" algn="just">
              <a:lnSpc>
                <a:spcPct val="150000"/>
              </a:lnSpc>
              <a:buClr>
                <a:srgbClr val="002060"/>
              </a:buClr>
              <a:buSzPct val="100000"/>
              <a:buFont typeface="Wingdings" panose="05000000000000000000" pitchFamily="2" charset="2"/>
              <a:buChar char="ü"/>
            </a:pPr>
            <a:r>
              <a:rPr lang="zh-CN" altLang="en-US" sz="1800" b="1" dirty="0">
                <a:solidFill>
                  <a:srgbClr val="003366"/>
                </a:solidFill>
                <a:latin typeface="微软雅黑" panose="020B0503020204020204" pitchFamily="34" charset="-122"/>
                <a:ea typeface="微软雅黑" panose="020B0503020204020204" pitchFamily="34" charset="-122"/>
              </a:rPr>
              <a:t>假设我们需要将9.87×10</a:t>
            </a:r>
            <a:r>
              <a:rPr lang="zh-CN" altLang="en-US" sz="1800" b="1" baseline="30000" dirty="0">
                <a:solidFill>
                  <a:srgbClr val="003366"/>
                </a:solidFill>
                <a:latin typeface="微软雅黑" panose="020B0503020204020204" pitchFamily="34" charset="-122"/>
                <a:ea typeface="微软雅黑" panose="020B0503020204020204" pitchFamily="34" charset="-122"/>
              </a:rPr>
              <a:t>4</a:t>
            </a:r>
            <a:r>
              <a:rPr lang="zh-CN" altLang="en-US" sz="1800" b="1" dirty="0">
                <a:solidFill>
                  <a:srgbClr val="003366"/>
                </a:solidFill>
                <a:latin typeface="微软雅黑" panose="020B0503020204020204" pitchFamily="34" charset="-122"/>
                <a:ea typeface="微软雅黑" panose="020B0503020204020204" pitchFamily="34" charset="-122"/>
              </a:rPr>
              <a:t>和6.54×10</a:t>
            </a:r>
            <a:r>
              <a:rPr lang="zh-CN" altLang="en-US" sz="1800" b="1" baseline="30000" dirty="0">
                <a:solidFill>
                  <a:srgbClr val="003366"/>
                </a:solidFill>
                <a:latin typeface="微软雅黑" panose="020B0503020204020204" pitchFamily="34" charset="-122"/>
                <a:ea typeface="微软雅黑" panose="020B0503020204020204" pitchFamily="34" charset="-122"/>
              </a:rPr>
              <a:t>3</a:t>
            </a:r>
            <a:r>
              <a:rPr lang="zh-CN" altLang="en-US" sz="1800" b="1" dirty="0">
                <a:solidFill>
                  <a:srgbClr val="003366"/>
                </a:solidFill>
                <a:latin typeface="微软雅黑" panose="020B0503020204020204" pitchFamily="34" charset="-122"/>
                <a:ea typeface="微软雅黑" panose="020B0503020204020204" pitchFamily="34" charset="-122"/>
              </a:rPr>
              <a:t>相加。步骤如下表所示，如果每个操作花费</a:t>
            </a:r>
            <a:r>
              <a:rPr lang="en-US" altLang="zh-CN" sz="1800" b="1" dirty="0">
                <a:solidFill>
                  <a:srgbClr val="003366"/>
                </a:solidFill>
                <a:latin typeface="微软雅黑" panose="020B0503020204020204" pitchFamily="34" charset="-122"/>
                <a:ea typeface="微软雅黑" panose="020B0503020204020204" pitchFamily="34" charset="-122"/>
              </a:rPr>
              <a:t>1ns</a:t>
            </a:r>
            <a:r>
              <a:rPr lang="zh-CN" altLang="en-US" sz="1800" b="1" dirty="0">
                <a:solidFill>
                  <a:srgbClr val="003366"/>
                </a:solidFill>
                <a:latin typeface="微软雅黑" panose="020B0503020204020204" pitchFamily="34" charset="-122"/>
                <a:ea typeface="微软雅黑" panose="020B0503020204020204" pitchFamily="34" charset="-122"/>
              </a:rPr>
              <a:t>，那么完成这个加法需要</a:t>
            </a:r>
            <a:r>
              <a:rPr lang="en-US" altLang="zh-CN" sz="1800" b="1" dirty="0">
                <a:solidFill>
                  <a:srgbClr val="003366"/>
                </a:solidFill>
                <a:latin typeface="微软雅黑" panose="020B0503020204020204" pitchFamily="34" charset="-122"/>
                <a:ea typeface="微软雅黑" panose="020B0503020204020204" pitchFamily="34" charset="-122"/>
              </a:rPr>
              <a:t>7ns</a:t>
            </a:r>
            <a:r>
              <a:rPr lang="zh-CN" altLang="en-US" sz="1800" b="1" dirty="0">
                <a:solidFill>
                  <a:srgbClr val="003366"/>
                </a:solidFill>
                <a:latin typeface="微软雅黑" panose="020B0503020204020204" pitchFamily="34" charset="-122"/>
                <a:ea typeface="微软雅黑" panose="020B0503020204020204" pitchFamily="34" charset="-122"/>
              </a:rPr>
              <a:t>。</a:t>
            </a:r>
            <a:endParaRPr lang="zh-CN" altLang="en-US" sz="1800" b="1" dirty="0">
              <a:solidFill>
                <a:srgbClr val="003366"/>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422624" y="2854237"/>
            <a:ext cx="5346752" cy="2374257"/>
          </a:xfrm>
          <a:prstGeom prst="rect">
            <a:avLst/>
          </a:prstGeom>
        </p:spPr>
      </p:pic>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8248" y="5709809"/>
            <a:ext cx="2495568" cy="638180"/>
          </a:xfrm>
          <a:prstGeom prst="rect">
            <a:avLst/>
          </a:prstGeom>
        </p:spPr>
      </p:pic>
      <p:sp>
        <p:nvSpPr>
          <p:cNvPr id="11" name="矩形 10"/>
          <p:cNvSpPr/>
          <p:nvPr/>
        </p:nvSpPr>
        <p:spPr>
          <a:xfrm>
            <a:off x="62448" y="5383947"/>
            <a:ext cx="7689736" cy="1289905"/>
          </a:xfrm>
          <a:prstGeom prst="rect">
            <a:avLst/>
          </a:prstGeom>
        </p:spPr>
        <p:txBody>
          <a:bodyPr wrap="square">
            <a:spAutoFit/>
          </a:bodyPr>
          <a:lstStyle/>
          <a:p>
            <a:pPr marL="742950" lvl="1" indent="-285750" algn="just">
              <a:lnSpc>
                <a:spcPct val="150000"/>
              </a:lnSpc>
              <a:buClr>
                <a:srgbClr val="002060"/>
              </a:buClr>
              <a:buSzPct val="100000"/>
              <a:buFont typeface="Wingdings" panose="05000000000000000000" pitchFamily="2" charset="2"/>
              <a:buChar char="ü"/>
            </a:pPr>
            <a:r>
              <a:rPr lang="zh-CN" altLang="en-US" sz="1800" b="1" dirty="0">
                <a:solidFill>
                  <a:srgbClr val="003366"/>
                </a:solidFill>
                <a:latin typeface="微软雅黑" panose="020B0503020204020204" pitchFamily="34" charset="-122"/>
                <a:ea typeface="微软雅黑" panose="020B0503020204020204" pitchFamily="34" charset="-122"/>
              </a:rPr>
              <a:t>对于右侧代码，这个</a:t>
            </a:r>
            <a:r>
              <a:rPr lang="en-US" altLang="zh-CN" sz="1800" b="1" dirty="0">
                <a:solidFill>
                  <a:srgbClr val="003366"/>
                </a:solidFill>
                <a:latin typeface="微软雅黑" panose="020B0503020204020204" pitchFamily="34" charset="-122"/>
                <a:ea typeface="微软雅黑" panose="020B0503020204020204" pitchFamily="34" charset="-122"/>
              </a:rPr>
              <a:t>for</a:t>
            </a:r>
            <a:r>
              <a:rPr lang="zh-CN" altLang="en-US" sz="1800" b="1" dirty="0">
                <a:solidFill>
                  <a:srgbClr val="003366"/>
                </a:solidFill>
                <a:latin typeface="微软雅黑" panose="020B0503020204020204" pitchFamily="34" charset="-122"/>
                <a:ea typeface="微软雅黑" panose="020B0503020204020204" pitchFamily="34" charset="-122"/>
              </a:rPr>
              <a:t>循环需要</a:t>
            </a:r>
            <a:r>
              <a:rPr lang="en-US" altLang="zh-CN" sz="1800" b="1" dirty="0">
                <a:solidFill>
                  <a:srgbClr val="003366"/>
                </a:solidFill>
                <a:latin typeface="微软雅黑" panose="020B0503020204020204" pitchFamily="34" charset="-122"/>
                <a:ea typeface="微软雅黑" panose="020B0503020204020204" pitchFamily="34" charset="-122"/>
              </a:rPr>
              <a:t>7000ns</a:t>
            </a:r>
            <a:r>
              <a:rPr lang="zh-CN" altLang="en-US" sz="1800" b="1" dirty="0">
                <a:solidFill>
                  <a:srgbClr val="003366"/>
                </a:solidFill>
                <a:latin typeface="微软雅黑" panose="020B0503020204020204" pitchFamily="34" charset="-122"/>
                <a:ea typeface="微软雅黑" panose="020B0503020204020204" pitchFamily="34" charset="-122"/>
              </a:rPr>
              <a:t>，如果将浮点数加法器分为</a:t>
            </a:r>
            <a:r>
              <a:rPr lang="en-US" altLang="zh-CN" sz="1800" b="1" dirty="0">
                <a:solidFill>
                  <a:srgbClr val="003366"/>
                </a:solidFill>
                <a:latin typeface="微软雅黑" panose="020B0503020204020204" pitchFamily="34" charset="-122"/>
                <a:ea typeface="微软雅黑" panose="020B0503020204020204" pitchFamily="34" charset="-122"/>
              </a:rPr>
              <a:t>7</a:t>
            </a:r>
            <a:r>
              <a:rPr lang="zh-CN" altLang="en-US" sz="1800" b="1" dirty="0">
                <a:solidFill>
                  <a:srgbClr val="003366"/>
                </a:solidFill>
                <a:latin typeface="微软雅黑" panose="020B0503020204020204" pitchFamily="34" charset="-122"/>
                <a:ea typeface="微软雅黑" panose="020B0503020204020204" pitchFamily="34" charset="-122"/>
              </a:rPr>
              <a:t>个独立的硬件或者功能单元。第一个单元为取数操作，第二个比较指数，依此类推，</a:t>
            </a:r>
            <a:r>
              <a:rPr lang="en-US" altLang="zh-CN" sz="1800" b="1" dirty="0">
                <a:solidFill>
                  <a:srgbClr val="003366"/>
                </a:solidFill>
                <a:latin typeface="微软雅黑" panose="020B0503020204020204" pitchFamily="34" charset="-122"/>
                <a:ea typeface="微软雅黑" panose="020B0503020204020204" pitchFamily="34" charset="-122"/>
              </a:rPr>
              <a:t>for</a:t>
            </a:r>
            <a:r>
              <a:rPr lang="zh-CN" altLang="en-US" sz="1800" b="1" dirty="0">
                <a:solidFill>
                  <a:srgbClr val="003366"/>
                </a:solidFill>
                <a:latin typeface="微软雅黑" panose="020B0503020204020204" pitchFamily="34" charset="-122"/>
                <a:ea typeface="微软雅黑" panose="020B0503020204020204" pitchFamily="34" charset="-122"/>
              </a:rPr>
              <a:t>循环的总时间变为</a:t>
            </a:r>
            <a:r>
              <a:rPr lang="en-US" altLang="zh-CN" sz="1800" b="1" dirty="0">
                <a:solidFill>
                  <a:srgbClr val="003366"/>
                </a:solidFill>
                <a:latin typeface="微软雅黑" panose="020B0503020204020204" pitchFamily="34" charset="-122"/>
                <a:ea typeface="微软雅黑" panose="020B0503020204020204" pitchFamily="34" charset="-122"/>
              </a:rPr>
              <a:t>1006ns</a:t>
            </a:r>
            <a:r>
              <a:rPr lang="zh-CN" altLang="en-US" sz="1800" b="1" dirty="0">
                <a:solidFill>
                  <a:srgbClr val="003366"/>
                </a:solidFill>
                <a:latin typeface="微软雅黑" panose="020B0503020204020204" pitchFamily="34" charset="-122"/>
                <a:ea typeface="微软雅黑" panose="020B0503020204020204" pitchFamily="34" charset="-122"/>
              </a:rPr>
              <a:t>。</a:t>
            </a:r>
            <a:endParaRPr lang="zh-CN" altLang="en-US" sz="1800" b="1" dirty="0">
              <a:solidFill>
                <a:srgbClr val="003366"/>
              </a:solidFill>
              <a:latin typeface="微软雅黑" panose="020B0503020204020204" pitchFamily="34" charset="-122"/>
              <a:ea typeface="微软雅黑" panose="020B0503020204020204" pitchFamily="34" charset="-122"/>
            </a:endParaRPr>
          </a:p>
        </p:txBody>
      </p:sp>
    </p:spTree>
  </p:cSld>
  <p:clrMapOvr>
    <a:masterClrMapping/>
  </p:clrMapOvr>
  <p:transition spd="slow" advTm="6023"/>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诺依曼架构与非冯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诺依曼架构比较</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5" name="矩形 4"/>
          <p:cNvSpPr/>
          <p:nvPr/>
        </p:nvSpPr>
        <p:spPr>
          <a:xfrm>
            <a:off x="37364" y="1557388"/>
            <a:ext cx="11747267" cy="4192943"/>
          </a:xfrm>
          <a:prstGeom prst="rect">
            <a:avLst/>
          </a:prstGeom>
        </p:spPr>
        <p:txBody>
          <a:bodyPr wrap="square">
            <a:spAutoFit/>
          </a:bodyPr>
          <a:lstStyle/>
          <a:p>
            <a:pPr lvl="1" algn="just">
              <a:lnSpc>
                <a:spcPct val="150000"/>
              </a:lnSpc>
              <a:buClr>
                <a:srgbClr val="FF0000"/>
              </a:buClr>
              <a:buSzPct val="100000"/>
            </a:pPr>
            <a:r>
              <a:rPr lang="en-US" altLang="zh-CN" b="1" dirty="0">
                <a:solidFill>
                  <a:srgbClr val="003366"/>
                </a:solidFill>
                <a:latin typeface="微软雅黑" panose="020B0503020204020204" pitchFamily="34" charset="-122"/>
                <a:ea typeface="微软雅黑" panose="020B0503020204020204" pitchFamily="34" charset="-122"/>
              </a:rPr>
              <a:t>CPU</a:t>
            </a:r>
            <a:r>
              <a:rPr lang="zh-CN" altLang="en-US" b="1" dirty="0">
                <a:solidFill>
                  <a:srgbClr val="003366"/>
                </a:solidFill>
                <a:latin typeface="微软雅黑" panose="020B0503020204020204" pitchFamily="34" charset="-122"/>
                <a:ea typeface="微软雅黑" panose="020B0503020204020204" pitchFamily="34" charset="-122"/>
              </a:rPr>
              <a:t>的</a:t>
            </a:r>
            <a:r>
              <a:rPr lang="zh-CN" altLang="en-US" b="1" dirty="0">
                <a:latin typeface="微软雅黑" panose="020B0503020204020204" pitchFamily="34" charset="-122"/>
                <a:ea typeface="微软雅黑" panose="020B0503020204020204" pitchFamily="34" charset="-122"/>
              </a:rPr>
              <a:t>细粒度流水线</a:t>
            </a:r>
            <a:r>
              <a:rPr lang="zh-CN" altLang="en-US" b="1" dirty="0">
                <a:solidFill>
                  <a:srgbClr val="002060"/>
                </a:solidFill>
                <a:latin typeface="微软雅黑" panose="020B0503020204020204" pitchFamily="34" charset="-122"/>
                <a:ea typeface="微软雅黑" panose="020B0503020204020204" pitchFamily="34" charset="-122"/>
              </a:rPr>
              <a:t>通过硬件层面的并发来提高性能，却也带来一些缺点：</a:t>
            </a:r>
            <a:endParaRPr lang="en-US" altLang="zh-CN" b="1" dirty="0">
              <a:solidFill>
                <a:srgbClr val="002060"/>
              </a:solidFill>
              <a:latin typeface="微软雅黑" panose="020B0503020204020204" pitchFamily="34" charset="-122"/>
              <a:ea typeface="微软雅黑" panose="020B0503020204020204" pitchFamily="34" charset="-122"/>
            </a:endParaRPr>
          </a:p>
          <a:p>
            <a:pPr marL="800100" lvl="1" indent="-342900" algn="just">
              <a:lnSpc>
                <a:spcPct val="150000"/>
              </a:lnSpc>
              <a:buClr>
                <a:srgbClr val="002060"/>
              </a:buClr>
              <a:buSzPct val="100000"/>
              <a:buFont typeface="Wingdings" panose="05000000000000000000" pitchFamily="2" charset="2"/>
              <a:buChar char="Ø"/>
            </a:pPr>
            <a:r>
              <a:rPr lang="zh-CN" altLang="en-US" b="1" dirty="0">
                <a:solidFill>
                  <a:srgbClr val="003366"/>
                </a:solidFill>
                <a:latin typeface="微软雅黑" panose="020B0503020204020204" pitchFamily="34" charset="-122"/>
                <a:ea typeface="微软雅黑" panose="020B0503020204020204" pitchFamily="34" charset="-122"/>
              </a:rPr>
              <a:t>设计难度高，容易导致</a:t>
            </a:r>
            <a:r>
              <a:rPr lang="en-US" altLang="zh-CN" b="1" dirty="0">
                <a:solidFill>
                  <a:srgbClr val="003366"/>
                </a:solidFill>
                <a:latin typeface="微软雅黑" panose="020B0503020204020204" pitchFamily="34" charset="-122"/>
                <a:ea typeface="微软雅黑" panose="020B0503020204020204" pitchFamily="34" charset="-122"/>
              </a:rPr>
              <a:t>CPU</a:t>
            </a:r>
            <a:r>
              <a:rPr lang="zh-CN" altLang="en-US" b="1" dirty="0">
                <a:solidFill>
                  <a:srgbClr val="003366"/>
                </a:solidFill>
                <a:latin typeface="微软雅黑" panose="020B0503020204020204" pitchFamily="34" charset="-122"/>
                <a:ea typeface="微软雅黑" panose="020B0503020204020204" pitchFamily="34" charset="-122"/>
              </a:rPr>
              <a:t>高频低效；</a:t>
            </a:r>
            <a:endParaRPr lang="en-US" altLang="zh-CN" b="1" dirty="0">
              <a:solidFill>
                <a:srgbClr val="003366"/>
              </a:solidFill>
              <a:latin typeface="微软雅黑" panose="020B0503020204020204" pitchFamily="34" charset="-122"/>
              <a:ea typeface="微软雅黑" panose="020B0503020204020204" pitchFamily="34" charset="-122"/>
            </a:endParaRPr>
          </a:p>
          <a:p>
            <a:pPr marL="800100" lvl="1" indent="-342900" algn="just">
              <a:lnSpc>
                <a:spcPct val="150000"/>
              </a:lnSpc>
              <a:buClr>
                <a:srgbClr val="002060"/>
              </a:buClr>
              <a:buSzPct val="100000"/>
              <a:buFont typeface="Wingdings" panose="05000000000000000000" pitchFamily="2" charset="2"/>
              <a:buChar char="Ø"/>
            </a:pPr>
            <a:r>
              <a:rPr lang="zh-CN" altLang="en-US" b="1" dirty="0">
                <a:solidFill>
                  <a:srgbClr val="003366"/>
                </a:solidFill>
                <a:latin typeface="微软雅黑" panose="020B0503020204020204" pitchFamily="34" charset="-122"/>
                <a:ea typeface="微软雅黑" panose="020B0503020204020204" pitchFamily="34" charset="-122"/>
              </a:rPr>
              <a:t>优化难度大，可能几行代码的顺序变动就导致数倍的性能差异，这对编译器提出了更高的要求；</a:t>
            </a:r>
            <a:endParaRPr lang="en-US" altLang="zh-CN" b="1" dirty="0">
              <a:solidFill>
                <a:srgbClr val="003366"/>
              </a:solidFill>
              <a:latin typeface="微软雅黑" panose="020B0503020204020204" pitchFamily="34" charset="-122"/>
              <a:ea typeface="微软雅黑" panose="020B0503020204020204" pitchFamily="34" charset="-122"/>
            </a:endParaRPr>
          </a:p>
          <a:p>
            <a:pPr marL="800100" lvl="1" indent="-342900" algn="just">
              <a:lnSpc>
                <a:spcPct val="150000"/>
              </a:lnSpc>
              <a:buClr>
                <a:srgbClr val="002060"/>
              </a:buClr>
              <a:buSzPct val="100000"/>
              <a:buFont typeface="Wingdings" panose="05000000000000000000" pitchFamily="2" charset="2"/>
              <a:buChar char="Ø"/>
            </a:pPr>
            <a:r>
              <a:rPr lang="zh-CN" altLang="en-US" b="1" dirty="0">
                <a:solidFill>
                  <a:srgbClr val="003366"/>
                </a:solidFill>
                <a:latin typeface="微软雅黑" panose="020B0503020204020204" pitchFamily="34" charset="-122"/>
                <a:ea typeface="微软雅黑" panose="020B0503020204020204" pitchFamily="34" charset="-122"/>
              </a:rPr>
              <a:t>如果多次</a:t>
            </a:r>
            <a:r>
              <a:rPr lang="zh-CN" altLang="en-US" b="1" dirty="0">
                <a:latin typeface="微软雅黑" panose="020B0503020204020204" pitchFamily="34" charset="-122"/>
                <a:ea typeface="微软雅黑" panose="020B0503020204020204" pitchFamily="34" charset="-122"/>
              </a:rPr>
              <a:t>分支预测失败</a:t>
            </a:r>
            <a:r>
              <a:rPr lang="zh-CN" altLang="en-US" b="1" dirty="0">
                <a:solidFill>
                  <a:srgbClr val="003366"/>
                </a:solidFill>
                <a:latin typeface="微软雅黑" panose="020B0503020204020204" pitchFamily="34" charset="-122"/>
                <a:ea typeface="微软雅黑" panose="020B0503020204020204" pitchFamily="34" charset="-122"/>
              </a:rPr>
              <a:t>，会导致严重的性能损失。</a:t>
            </a:r>
            <a:endParaRPr lang="en-US" altLang="zh-CN" b="1" dirty="0">
              <a:solidFill>
                <a:srgbClr val="003366"/>
              </a:solidFill>
              <a:latin typeface="微软雅黑" panose="020B0503020204020204" pitchFamily="34" charset="-122"/>
              <a:ea typeface="微软雅黑" panose="020B0503020204020204" pitchFamily="34" charset="-122"/>
            </a:endParaRPr>
          </a:p>
          <a:p>
            <a:pPr lvl="1" algn="just">
              <a:lnSpc>
                <a:spcPct val="150000"/>
              </a:lnSpc>
              <a:buClr>
                <a:srgbClr val="002060"/>
              </a:buClr>
              <a:buSzPct val="100000"/>
            </a:pPr>
            <a:r>
              <a:rPr lang="zh-CN" altLang="en-US" sz="2000" b="1" dirty="0">
                <a:solidFill>
                  <a:srgbClr val="002060"/>
                </a:solidFill>
              </a:rPr>
              <a:t>   </a:t>
            </a:r>
            <a:r>
              <a:rPr lang="zh-CN" altLang="en-US" sz="2000" b="1" dirty="0">
                <a:latin typeface="微软雅黑" panose="020B0503020204020204" pitchFamily="34" charset="-122"/>
                <a:ea typeface="微软雅黑" panose="020B0503020204020204" pitchFamily="34" charset="-122"/>
              </a:rPr>
              <a:t>分支预测器</a:t>
            </a:r>
            <a:r>
              <a:rPr lang="zh-CN" altLang="en-US" sz="2000" b="1" dirty="0">
                <a:solidFill>
                  <a:srgbClr val="002060"/>
                </a:solidFill>
                <a:latin typeface="微软雅黑" panose="020B0503020204020204" pitchFamily="34" charset="-122"/>
                <a:ea typeface="微软雅黑" panose="020B0503020204020204" pitchFamily="34" charset="-122"/>
              </a:rPr>
              <a:t>猜测条件表达式两路分支中哪一路最可能发生，然后推测执行这一路的指令，来避免流水线停顿造成的时间浪费。但如果后来发现分支预测错误，那么流水线中推测执行的那些中间结果全部放弃，重新获取正确的分支路线上的指令开始执行，这就带来了十几个时钟周期的延迟。</a:t>
            </a:r>
            <a:endParaRPr lang="en-US" altLang="zh-CN" sz="2000" b="1"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spd="slow" advTm="6023"/>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诺依曼架构与非冯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诺依曼架构比较</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7" name="矩形 6"/>
          <p:cNvSpPr/>
          <p:nvPr/>
        </p:nvSpPr>
        <p:spPr>
          <a:xfrm>
            <a:off x="15115" y="1557388"/>
            <a:ext cx="11697509" cy="2306955"/>
          </a:xfrm>
          <a:prstGeom prst="rect">
            <a:avLst/>
          </a:prstGeom>
        </p:spPr>
        <p:txBody>
          <a:bodyPr wrap="square">
            <a:spAutoFit/>
          </a:bodyPr>
          <a:lstStyle/>
          <a:p>
            <a:pPr lvl="1" algn="just">
              <a:lnSpc>
                <a:spcPct val="150000"/>
              </a:lnSpc>
              <a:buClr>
                <a:srgbClr val="FF0000"/>
              </a:buClr>
              <a:buSzPct val="100000"/>
            </a:pPr>
            <a:r>
              <a:rPr lang="en-US" altLang="zh-CN" b="1" dirty="0">
                <a:solidFill>
                  <a:srgbClr val="003366"/>
                </a:solidFill>
                <a:latin typeface="微软雅黑" panose="020B0503020204020204" pitchFamily="34" charset="-122"/>
                <a:ea typeface="微软雅黑" panose="020B0503020204020204" pitchFamily="34" charset="-122"/>
              </a:rPr>
              <a:t>DNN</a:t>
            </a:r>
            <a:r>
              <a:rPr lang="zh-CN" altLang="en-US" b="1" dirty="0">
                <a:solidFill>
                  <a:srgbClr val="003366"/>
                </a:solidFill>
                <a:latin typeface="微软雅黑" panose="020B0503020204020204" pitchFamily="34" charset="-122"/>
                <a:ea typeface="微软雅黑" panose="020B0503020204020204" pitchFamily="34" charset="-122"/>
              </a:rPr>
              <a:t>专用非冯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诺依曼架构通过并行计算能大幅提升性能。可以利用</a:t>
            </a:r>
            <a:r>
              <a:rPr lang="zh-CN" altLang="en-US" b="1" dirty="0">
                <a:latin typeface="微软雅黑" panose="020B0503020204020204" pitchFamily="34" charset="-122"/>
                <a:ea typeface="微软雅黑" panose="020B0503020204020204" pitchFamily="34" charset="-122"/>
              </a:rPr>
              <a:t>阿姆达尔定律</a:t>
            </a:r>
            <a:r>
              <a:rPr lang="zh-CN" altLang="en-US" b="1" dirty="0">
                <a:solidFill>
                  <a:srgbClr val="003366"/>
                </a:solidFill>
                <a:latin typeface="微软雅黑" panose="020B0503020204020204" pitchFamily="34" charset="-122"/>
                <a:ea typeface="微软雅黑" panose="020B0503020204020204" pitchFamily="34" charset="-122"/>
              </a:rPr>
              <a:t>对并行效率进行量化分析。</a:t>
            </a:r>
            <a:endParaRPr lang="en-US" altLang="zh-CN" b="1" dirty="0">
              <a:solidFill>
                <a:srgbClr val="003366"/>
              </a:solidFill>
              <a:latin typeface="微软雅黑" panose="020B0503020204020204" pitchFamily="34" charset="-122"/>
              <a:ea typeface="微软雅黑" panose="020B0503020204020204" pitchFamily="34" charset="-122"/>
            </a:endParaRPr>
          </a:p>
          <a:p>
            <a:pPr lvl="1" algn="just">
              <a:lnSpc>
                <a:spcPct val="150000"/>
              </a:lnSpc>
              <a:buClr>
                <a:srgbClr val="FF0000"/>
              </a:buClr>
              <a:buSzPct val="100000"/>
            </a:pPr>
            <a:r>
              <a:rPr lang="zh-CN" altLang="en-US" b="1" dirty="0">
                <a:solidFill>
                  <a:srgbClr val="002060"/>
                </a:solidFill>
                <a:latin typeface="微软雅黑" panose="020B0503020204020204" pitchFamily="34" charset="-122"/>
                <a:ea typeface="微软雅黑" panose="020B0503020204020204" pitchFamily="34" charset="-122"/>
              </a:rPr>
              <a:t>阿姆达尔公式：</a:t>
            </a:r>
            <a:r>
              <a:rPr lang="pt-BR" altLang="zh-CN" b="1" dirty="0">
                <a:latin typeface="微软雅黑" panose="020B0503020204020204" pitchFamily="34" charset="-122"/>
                <a:ea typeface="微软雅黑" panose="020B0503020204020204" pitchFamily="34" charset="-122"/>
              </a:rPr>
              <a:t>S=1/(1-a+a/n)</a:t>
            </a:r>
            <a:r>
              <a:rPr lang="zh-CN" altLang="en-US" b="1" dirty="0">
                <a:latin typeface="微软雅黑" panose="020B0503020204020204" pitchFamily="34" charset="-122"/>
                <a:ea typeface="微软雅黑" panose="020B0503020204020204" pitchFamily="34" charset="-122"/>
              </a:rPr>
              <a:t>，</a:t>
            </a:r>
            <a:r>
              <a:rPr lang="zh-CN" altLang="en-US" b="1" dirty="0">
                <a:solidFill>
                  <a:srgbClr val="002060"/>
                </a:solidFill>
                <a:latin typeface="微软雅黑" panose="020B0503020204020204" pitchFamily="34" charset="-122"/>
                <a:ea typeface="微软雅黑" panose="020B0503020204020204" pitchFamily="34" charset="-122"/>
              </a:rPr>
              <a:t>其中</a:t>
            </a:r>
            <a:r>
              <a:rPr lang="en-US" altLang="zh-CN" b="1" dirty="0">
                <a:solidFill>
                  <a:srgbClr val="002060"/>
                </a:solidFill>
                <a:latin typeface="微软雅黑" panose="020B0503020204020204" pitchFamily="34" charset="-122"/>
                <a:ea typeface="微软雅黑" panose="020B0503020204020204" pitchFamily="34" charset="-122"/>
              </a:rPr>
              <a:t>S</a:t>
            </a:r>
            <a:r>
              <a:rPr lang="zh-CN" altLang="en-US" b="1" dirty="0">
                <a:solidFill>
                  <a:srgbClr val="002060"/>
                </a:solidFill>
                <a:latin typeface="微软雅黑" panose="020B0503020204020204" pitchFamily="34" charset="-122"/>
                <a:ea typeface="微软雅黑" panose="020B0503020204020204" pitchFamily="34" charset="-122"/>
              </a:rPr>
              <a:t>表示</a:t>
            </a:r>
            <a:r>
              <a:rPr lang="zh-CN" altLang="en-US" b="1" dirty="0">
                <a:solidFill>
                  <a:srgbClr val="FF0000"/>
                </a:solidFill>
                <a:latin typeface="微软雅黑" panose="020B0503020204020204" pitchFamily="34" charset="-122"/>
                <a:ea typeface="微软雅黑" panose="020B0503020204020204" pitchFamily="34" charset="-122"/>
              </a:rPr>
              <a:t>加速比</a:t>
            </a:r>
            <a:r>
              <a:rPr lang="zh-CN" altLang="en-US" b="1" dirty="0">
                <a:solidFill>
                  <a:srgbClr val="002060"/>
                </a:solidFill>
                <a:latin typeface="微软雅黑" panose="020B0503020204020204" pitchFamily="34" charset="-122"/>
                <a:ea typeface="微软雅黑" panose="020B0503020204020204" pitchFamily="34" charset="-122"/>
              </a:rPr>
              <a:t>，</a:t>
            </a:r>
            <a:r>
              <a:rPr lang="en-US" altLang="zh-CN" b="1" dirty="0">
                <a:solidFill>
                  <a:srgbClr val="002060"/>
                </a:solidFill>
                <a:latin typeface="微软雅黑" panose="020B0503020204020204" pitchFamily="34" charset="-122"/>
                <a:ea typeface="微软雅黑" panose="020B0503020204020204" pitchFamily="34" charset="-122"/>
              </a:rPr>
              <a:t>a</a:t>
            </a:r>
            <a:r>
              <a:rPr lang="zh-CN" altLang="en-US" b="1" dirty="0">
                <a:solidFill>
                  <a:srgbClr val="002060"/>
                </a:solidFill>
                <a:latin typeface="微软雅黑" panose="020B0503020204020204" pitchFamily="34" charset="-122"/>
                <a:ea typeface="微软雅黑" panose="020B0503020204020204" pitchFamily="34" charset="-122"/>
              </a:rPr>
              <a:t>表示代码中并行计算的比例，</a:t>
            </a:r>
            <a:r>
              <a:rPr lang="en-US" altLang="zh-CN" b="1" dirty="0">
                <a:solidFill>
                  <a:srgbClr val="002060"/>
                </a:solidFill>
                <a:latin typeface="微软雅黑" panose="020B0503020204020204" pitchFamily="34" charset="-122"/>
                <a:ea typeface="微软雅黑" panose="020B0503020204020204" pitchFamily="34" charset="-122"/>
              </a:rPr>
              <a:t>n</a:t>
            </a:r>
            <a:r>
              <a:rPr lang="zh-CN" altLang="en-US" b="1" dirty="0">
                <a:solidFill>
                  <a:srgbClr val="002060"/>
                </a:solidFill>
                <a:latin typeface="微软雅黑" panose="020B0503020204020204" pitchFamily="34" charset="-122"/>
                <a:ea typeface="微软雅黑" panose="020B0503020204020204" pitchFamily="34" charset="-122"/>
              </a:rPr>
              <a:t>表示并行计算的处理单元数。</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9" name="卷形: 水平 8"/>
          <p:cNvSpPr/>
          <p:nvPr/>
        </p:nvSpPr>
        <p:spPr bwMode="auto">
          <a:xfrm>
            <a:off x="551384" y="3830743"/>
            <a:ext cx="5544616" cy="2664296"/>
          </a:xfrm>
          <a:prstGeom prst="horizontalScroll">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 name="矩形 2"/>
          <p:cNvSpPr/>
          <p:nvPr/>
        </p:nvSpPr>
        <p:spPr>
          <a:xfrm>
            <a:off x="704482" y="4184826"/>
            <a:ext cx="4852475" cy="1895519"/>
          </a:xfrm>
          <a:prstGeom prst="rect">
            <a:avLst/>
          </a:prstGeom>
        </p:spPr>
        <p:txBody>
          <a:bodyPr wrap="square">
            <a:spAutoFit/>
          </a:bodyPr>
          <a:lstStyle/>
          <a:p>
            <a:pPr lvl="1" algn="just">
              <a:lnSpc>
                <a:spcPct val="150000"/>
              </a:lnSpc>
              <a:buClr>
                <a:srgbClr val="FF0000"/>
              </a:buClr>
              <a:buSzPct val="100000"/>
            </a:pPr>
            <a:r>
              <a:rPr lang="zh-CN" altLang="en-US" sz="1600" b="1" dirty="0">
                <a:solidFill>
                  <a:srgbClr val="002060"/>
                </a:solidFill>
                <a:latin typeface="微软雅黑" panose="020B0503020204020204" pitchFamily="34" charset="-122"/>
                <a:ea typeface="微软雅黑" panose="020B0503020204020204" pitchFamily="34" charset="-122"/>
              </a:rPr>
              <a:t>举例：早上起床你需要用</a:t>
            </a:r>
            <a:r>
              <a:rPr lang="en-US" altLang="zh-CN" sz="1600" b="1" dirty="0">
                <a:solidFill>
                  <a:srgbClr val="002060"/>
                </a:solidFill>
                <a:latin typeface="微软雅黑" panose="020B0503020204020204" pitchFamily="34" charset="-122"/>
                <a:ea typeface="微软雅黑" panose="020B0503020204020204" pitchFamily="34" charset="-122"/>
              </a:rPr>
              <a:t>0.5</a:t>
            </a:r>
            <a:r>
              <a:rPr lang="zh-CN" altLang="en-US" sz="1600" b="1" dirty="0">
                <a:solidFill>
                  <a:srgbClr val="002060"/>
                </a:solidFill>
                <a:latin typeface="微软雅黑" panose="020B0503020204020204" pitchFamily="34" charset="-122"/>
                <a:ea typeface="微软雅黑" panose="020B0503020204020204" pitchFamily="34" charset="-122"/>
              </a:rPr>
              <a:t>小时吃饭，</a:t>
            </a:r>
            <a:r>
              <a:rPr lang="en-US" altLang="zh-CN" sz="1600" b="1" dirty="0">
                <a:solidFill>
                  <a:srgbClr val="002060"/>
                </a:solidFill>
                <a:latin typeface="微软雅黑" panose="020B0503020204020204" pitchFamily="34" charset="-122"/>
                <a:ea typeface="微软雅黑" panose="020B0503020204020204" pitchFamily="34" charset="-122"/>
              </a:rPr>
              <a:t>0.5</a:t>
            </a:r>
            <a:r>
              <a:rPr lang="zh-CN" altLang="en-US" sz="1600" b="1" dirty="0">
                <a:solidFill>
                  <a:srgbClr val="002060"/>
                </a:solidFill>
                <a:latin typeface="微软雅黑" panose="020B0503020204020204" pitchFamily="34" charset="-122"/>
                <a:ea typeface="微软雅黑" panose="020B0503020204020204" pitchFamily="34" charset="-122"/>
              </a:rPr>
              <a:t>小时做家务，家务可以并行，所以</a:t>
            </a:r>
            <a:r>
              <a:rPr lang="en-US" altLang="zh-CN" sz="1600" b="1" dirty="0">
                <a:solidFill>
                  <a:srgbClr val="002060"/>
                </a:solidFill>
                <a:latin typeface="微软雅黑" panose="020B0503020204020204" pitchFamily="34" charset="-122"/>
                <a:ea typeface="微软雅黑" panose="020B0503020204020204" pitchFamily="34" charset="-122"/>
              </a:rPr>
              <a:t>a=0.5</a:t>
            </a:r>
            <a:r>
              <a:rPr lang="zh-CN" altLang="en-US" sz="1600" b="1" dirty="0">
                <a:solidFill>
                  <a:srgbClr val="002060"/>
                </a:solidFill>
                <a:latin typeface="微软雅黑" panose="020B0503020204020204" pitchFamily="34" charset="-122"/>
                <a:ea typeface="微软雅黑" panose="020B0503020204020204" pitchFamily="34" charset="-122"/>
              </a:rPr>
              <a:t>；如果只有你一个人做，</a:t>
            </a:r>
            <a:r>
              <a:rPr lang="en-US" altLang="zh-CN" sz="1600" b="1" dirty="0">
                <a:solidFill>
                  <a:srgbClr val="002060"/>
                </a:solidFill>
                <a:latin typeface="微软雅黑" panose="020B0503020204020204" pitchFamily="34" charset="-122"/>
                <a:ea typeface="微软雅黑" panose="020B0503020204020204" pitchFamily="34" charset="-122"/>
              </a:rPr>
              <a:t>n=1</a:t>
            </a:r>
            <a:r>
              <a:rPr lang="zh-CN" altLang="en-US" sz="1600" b="1" dirty="0">
                <a:solidFill>
                  <a:srgbClr val="002060"/>
                </a:solidFill>
                <a:latin typeface="微软雅黑" panose="020B0503020204020204" pitchFamily="34" charset="-122"/>
                <a:ea typeface="微软雅黑" panose="020B0503020204020204" pitchFamily="34" charset="-122"/>
              </a:rPr>
              <a:t>，那么</a:t>
            </a:r>
            <a:r>
              <a:rPr lang="en-US" altLang="zh-CN" sz="1600" b="1" dirty="0">
                <a:solidFill>
                  <a:srgbClr val="002060"/>
                </a:solidFill>
                <a:latin typeface="微软雅黑" panose="020B0503020204020204" pitchFamily="34" charset="-122"/>
                <a:ea typeface="微软雅黑" panose="020B0503020204020204" pitchFamily="34" charset="-122"/>
              </a:rPr>
              <a:t>S=1</a:t>
            </a:r>
            <a:r>
              <a:rPr lang="zh-CN" altLang="en-US" sz="1600" b="1" dirty="0">
                <a:solidFill>
                  <a:srgbClr val="002060"/>
                </a:solidFill>
                <a:latin typeface="微软雅黑" panose="020B0503020204020204" pitchFamily="34" charset="-122"/>
                <a:ea typeface="微软雅黑" panose="020B0503020204020204" pitchFamily="34" charset="-122"/>
              </a:rPr>
              <a:t>，如果你妈和你一起做家务，</a:t>
            </a:r>
            <a:r>
              <a:rPr lang="en-US" altLang="zh-CN" sz="1600" b="1" dirty="0">
                <a:solidFill>
                  <a:srgbClr val="002060"/>
                </a:solidFill>
                <a:latin typeface="微软雅黑" panose="020B0503020204020204" pitchFamily="34" charset="-122"/>
                <a:ea typeface="微软雅黑" panose="020B0503020204020204" pitchFamily="34" charset="-122"/>
              </a:rPr>
              <a:t>n=2</a:t>
            </a:r>
            <a:r>
              <a:rPr lang="zh-CN" altLang="en-US" sz="1600" b="1" dirty="0">
                <a:solidFill>
                  <a:srgbClr val="002060"/>
                </a:solidFill>
                <a:latin typeface="微软雅黑" panose="020B0503020204020204" pitchFamily="34" charset="-122"/>
                <a:ea typeface="微软雅黑" panose="020B0503020204020204" pitchFamily="34" charset="-122"/>
              </a:rPr>
              <a:t>，那么</a:t>
            </a:r>
            <a:r>
              <a:rPr lang="en-US" altLang="zh-CN" sz="1600" b="1" dirty="0">
                <a:solidFill>
                  <a:srgbClr val="002060"/>
                </a:solidFill>
                <a:latin typeface="微软雅黑" panose="020B0503020204020204" pitchFamily="34" charset="-122"/>
                <a:ea typeface="微软雅黑" panose="020B0503020204020204" pitchFamily="34" charset="-122"/>
              </a:rPr>
              <a:t>S</a:t>
            </a:r>
            <a:r>
              <a:rPr lang="zh-CN" altLang="en-US" sz="1600" b="1" dirty="0">
                <a:solidFill>
                  <a:srgbClr val="002060"/>
                </a:solidFill>
                <a:latin typeface="微软雅黑" panose="020B0503020204020204" pitchFamily="34" charset="-122"/>
                <a:ea typeface="微软雅黑" panose="020B0503020204020204" pitchFamily="34" charset="-122"/>
              </a:rPr>
              <a:t>≈</a:t>
            </a:r>
            <a:r>
              <a:rPr lang="en-US" altLang="zh-CN" sz="1600" b="1" dirty="0">
                <a:solidFill>
                  <a:srgbClr val="002060"/>
                </a:solidFill>
                <a:latin typeface="微软雅黑" panose="020B0503020204020204" pitchFamily="34" charset="-122"/>
                <a:ea typeface="微软雅黑" panose="020B0503020204020204" pitchFamily="34" charset="-122"/>
              </a:rPr>
              <a:t>1.33</a:t>
            </a:r>
            <a:r>
              <a:rPr lang="zh-CN" altLang="en-US" sz="1600" b="1" dirty="0">
                <a:solidFill>
                  <a:srgbClr val="002060"/>
                </a:solidFill>
                <a:latin typeface="微软雅黑" panose="020B0503020204020204" pitchFamily="34" charset="-122"/>
                <a:ea typeface="微软雅黑" panose="020B0503020204020204" pitchFamily="34" charset="-122"/>
              </a:rPr>
              <a:t>，效率会提升</a:t>
            </a:r>
            <a:r>
              <a:rPr lang="en-US" altLang="zh-CN" sz="1600" b="1" dirty="0">
                <a:solidFill>
                  <a:srgbClr val="002060"/>
                </a:solidFill>
                <a:latin typeface="微软雅黑" panose="020B0503020204020204" pitchFamily="34" charset="-122"/>
                <a:ea typeface="微软雅黑" panose="020B0503020204020204" pitchFamily="34" charset="-122"/>
              </a:rPr>
              <a:t>1.33</a:t>
            </a:r>
            <a:r>
              <a:rPr lang="zh-CN" altLang="en-US" sz="1600" b="1" dirty="0">
                <a:solidFill>
                  <a:srgbClr val="002060"/>
                </a:solidFill>
                <a:latin typeface="微软雅黑" panose="020B0503020204020204" pitchFamily="34" charset="-122"/>
                <a:ea typeface="微软雅黑" panose="020B0503020204020204" pitchFamily="34" charset="-122"/>
              </a:rPr>
              <a:t>倍。</a:t>
            </a:r>
            <a:endParaRPr lang="en-US" altLang="zh-CN" sz="1600" b="1" dirty="0">
              <a:solidFill>
                <a:srgbClr val="002060"/>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779315" y="3800438"/>
            <a:ext cx="4704058" cy="2804444"/>
          </a:xfrm>
          <a:prstGeom prst="rect">
            <a:avLst/>
          </a:prstGeom>
        </p:spPr>
      </p:pic>
    </p:spTree>
  </p:cSld>
  <p:clrMapOvr>
    <a:masterClrMapping/>
  </p:clrMapOvr>
  <p:transition spd="slow" advTm="6023"/>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诺依曼架构与非冯</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003366"/>
                </a:solidFill>
                <a:latin typeface="微软雅黑" panose="020B0503020204020204" pitchFamily="34" charset="-122"/>
                <a:ea typeface="微软雅黑" panose="020B0503020204020204" pitchFamily="34" charset="-122"/>
              </a:rPr>
              <a:t>诺依曼架构比较</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7" name="矩形 6"/>
          <p:cNvSpPr/>
          <p:nvPr/>
        </p:nvSpPr>
        <p:spPr>
          <a:xfrm>
            <a:off x="15115" y="1557388"/>
            <a:ext cx="11697509" cy="581057"/>
          </a:xfrm>
          <a:prstGeom prst="rect">
            <a:avLst/>
          </a:prstGeom>
        </p:spPr>
        <p:txBody>
          <a:bodyPr wrap="square">
            <a:spAutoFit/>
          </a:bodyPr>
          <a:lstStyle/>
          <a:p>
            <a:pPr lvl="1" algn="just">
              <a:lnSpc>
                <a:spcPct val="150000"/>
              </a:lnSpc>
              <a:buClr>
                <a:srgbClr val="FF0000"/>
              </a:buClr>
              <a:buSzPct val="100000"/>
            </a:pPr>
            <a:r>
              <a:rPr lang="en-US" altLang="zh-CN" b="1" dirty="0">
                <a:solidFill>
                  <a:srgbClr val="002060"/>
                </a:solidFill>
                <a:latin typeface="微软雅黑" panose="020B0503020204020204" pitchFamily="34" charset="-122"/>
                <a:ea typeface="微软雅黑" panose="020B0503020204020204" pitchFamily="34" charset="-122"/>
              </a:rPr>
              <a:t>Intel CPU</a:t>
            </a:r>
            <a:r>
              <a:rPr lang="zh-CN" altLang="en-US" b="1" dirty="0">
                <a:solidFill>
                  <a:srgbClr val="002060"/>
                </a:solidFill>
                <a:latin typeface="微软雅黑" panose="020B0503020204020204" pitchFamily="34" charset="-122"/>
                <a:ea typeface="微软雅黑" panose="020B0503020204020204" pitchFamily="34" charset="-122"/>
              </a:rPr>
              <a:t>、</a:t>
            </a:r>
            <a:r>
              <a:rPr lang="en-US" altLang="zh-CN" b="1" dirty="0">
                <a:solidFill>
                  <a:srgbClr val="002060"/>
                </a:solidFill>
                <a:latin typeface="微软雅黑" panose="020B0503020204020204" pitchFamily="34" charset="-122"/>
                <a:ea typeface="微软雅黑" panose="020B0503020204020204" pitchFamily="34" charset="-122"/>
              </a:rPr>
              <a:t>NVIDIA GPU</a:t>
            </a:r>
            <a:r>
              <a:rPr lang="zh-CN" altLang="en-US" b="1" dirty="0">
                <a:solidFill>
                  <a:srgbClr val="002060"/>
                </a:solidFill>
                <a:latin typeface="微软雅黑" panose="020B0503020204020204" pitchFamily="34" charset="-122"/>
                <a:ea typeface="微软雅黑" panose="020B0503020204020204" pitchFamily="34" charset="-122"/>
              </a:rPr>
              <a:t>和</a:t>
            </a:r>
            <a:r>
              <a:rPr lang="en-US" altLang="zh-CN" b="1" dirty="0">
                <a:solidFill>
                  <a:srgbClr val="002060"/>
                </a:solidFill>
                <a:latin typeface="微软雅黑" panose="020B0503020204020204" pitchFamily="34" charset="-122"/>
                <a:ea typeface="微软雅黑" panose="020B0503020204020204" pitchFamily="34" charset="-122"/>
              </a:rPr>
              <a:t>Google TPU</a:t>
            </a:r>
            <a:r>
              <a:rPr lang="zh-CN" altLang="en-US" b="1" dirty="0">
                <a:solidFill>
                  <a:srgbClr val="002060"/>
                </a:solidFill>
                <a:latin typeface="微软雅黑" panose="020B0503020204020204" pitchFamily="34" charset="-122"/>
                <a:ea typeface="微软雅黑" panose="020B0503020204020204" pitchFamily="34" charset="-122"/>
              </a:rPr>
              <a:t>性能比较</a:t>
            </a:r>
            <a:endParaRPr lang="en-US" altLang="zh-CN" b="1" dirty="0">
              <a:solidFill>
                <a:srgbClr val="002060"/>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421324" y="2226858"/>
            <a:ext cx="5349352" cy="3047958"/>
          </a:xfrm>
          <a:prstGeom prst="rect">
            <a:avLst/>
          </a:prstGeom>
        </p:spPr>
      </p:pic>
      <p:sp>
        <p:nvSpPr>
          <p:cNvPr id="11" name="矩形 10"/>
          <p:cNvSpPr/>
          <p:nvPr/>
        </p:nvSpPr>
        <p:spPr>
          <a:xfrm>
            <a:off x="123126" y="5323417"/>
            <a:ext cx="11697509" cy="1135054"/>
          </a:xfrm>
          <a:prstGeom prst="rect">
            <a:avLst/>
          </a:prstGeom>
        </p:spPr>
        <p:txBody>
          <a:bodyPr wrap="square">
            <a:spAutoFit/>
          </a:bodyPr>
          <a:lstStyle/>
          <a:p>
            <a:pPr lvl="1" algn="just">
              <a:lnSpc>
                <a:spcPct val="150000"/>
              </a:lnSpc>
              <a:buClr>
                <a:srgbClr val="FF0000"/>
              </a:buClr>
              <a:buSzPct val="100000"/>
            </a:pPr>
            <a:r>
              <a:rPr lang="zh-CN" altLang="en-US" b="1" dirty="0">
                <a:solidFill>
                  <a:srgbClr val="002060"/>
                </a:solidFill>
                <a:latin typeface="微软雅黑" panose="020B0503020204020204" pitchFamily="34" charset="-122"/>
                <a:ea typeface="微软雅黑" panose="020B0503020204020204" pitchFamily="34" charset="-122"/>
              </a:rPr>
              <a:t>在和</a:t>
            </a:r>
            <a:r>
              <a:rPr lang="en-US" altLang="zh-CN" b="1" dirty="0">
                <a:solidFill>
                  <a:srgbClr val="002060"/>
                </a:solidFill>
                <a:latin typeface="微软雅黑" panose="020B0503020204020204" pitchFamily="34" charset="-122"/>
                <a:ea typeface="微软雅黑" panose="020B0503020204020204" pitchFamily="34" charset="-122"/>
              </a:rPr>
              <a:t>Intel E5-2699 V3</a:t>
            </a:r>
            <a:r>
              <a:rPr lang="zh-CN" altLang="en-US" b="1" dirty="0">
                <a:solidFill>
                  <a:srgbClr val="002060"/>
                </a:solidFill>
                <a:latin typeface="微软雅黑" panose="020B0503020204020204" pitchFamily="34" charset="-122"/>
                <a:ea typeface="微软雅黑" panose="020B0503020204020204" pitchFamily="34" charset="-122"/>
              </a:rPr>
              <a:t>相似制程工艺的情况下，</a:t>
            </a:r>
            <a:r>
              <a:rPr lang="en-US" altLang="zh-CN" b="1" dirty="0">
                <a:solidFill>
                  <a:srgbClr val="002060"/>
                </a:solidFill>
                <a:latin typeface="微软雅黑" panose="020B0503020204020204" pitchFamily="34" charset="-122"/>
                <a:ea typeface="微软雅黑" panose="020B0503020204020204" pitchFamily="34" charset="-122"/>
              </a:rPr>
              <a:t>TPU</a:t>
            </a:r>
            <a:r>
              <a:rPr lang="zh-CN" altLang="en-US" b="1" dirty="0">
                <a:solidFill>
                  <a:srgbClr val="002060"/>
                </a:solidFill>
                <a:latin typeface="微软雅黑" panose="020B0503020204020204" pitchFamily="34" charset="-122"/>
                <a:ea typeface="微软雅黑" panose="020B0503020204020204" pitchFamily="34" charset="-122"/>
              </a:rPr>
              <a:t>的能效和面积效率是</a:t>
            </a:r>
            <a:r>
              <a:rPr lang="en-US" altLang="zh-CN" b="1" dirty="0">
                <a:solidFill>
                  <a:srgbClr val="002060"/>
                </a:solidFill>
                <a:latin typeface="微软雅黑" panose="020B0503020204020204" pitchFamily="34" charset="-122"/>
                <a:ea typeface="微软雅黑" panose="020B0503020204020204" pitchFamily="34" charset="-122"/>
              </a:rPr>
              <a:t>Intel E5-2699 V3</a:t>
            </a:r>
            <a:r>
              <a:rPr lang="zh-CN" altLang="en-US" b="1" dirty="0">
                <a:solidFill>
                  <a:srgbClr val="002060"/>
                </a:solidFill>
                <a:latin typeface="微软雅黑" panose="020B0503020204020204" pitchFamily="34" charset="-122"/>
                <a:ea typeface="微软雅黑" panose="020B0503020204020204" pitchFamily="34" charset="-122"/>
              </a:rPr>
              <a:t>的</a:t>
            </a:r>
            <a:r>
              <a:rPr lang="en-US" altLang="zh-CN" b="1" dirty="0">
                <a:solidFill>
                  <a:srgbClr val="002060"/>
                </a:solidFill>
                <a:latin typeface="微软雅黑" panose="020B0503020204020204" pitchFamily="34" charset="-122"/>
                <a:ea typeface="微软雅黑" panose="020B0503020204020204" pitchFamily="34" charset="-122"/>
              </a:rPr>
              <a:t>16</a:t>
            </a:r>
            <a:r>
              <a:rPr lang="zh-CN" altLang="en-US" b="1" dirty="0">
                <a:solidFill>
                  <a:srgbClr val="002060"/>
                </a:solidFill>
                <a:latin typeface="微软雅黑" panose="020B0503020204020204" pitchFamily="34" charset="-122"/>
                <a:ea typeface="微软雅黑" panose="020B0503020204020204" pitchFamily="34" charset="-122"/>
              </a:rPr>
              <a:t>倍多，是</a:t>
            </a:r>
            <a:r>
              <a:rPr lang="en-US" altLang="zh-CN" b="1" dirty="0">
                <a:solidFill>
                  <a:srgbClr val="002060"/>
                </a:solidFill>
                <a:latin typeface="微软雅黑" panose="020B0503020204020204" pitchFamily="34" charset="-122"/>
                <a:ea typeface="微软雅黑" panose="020B0503020204020204" pitchFamily="34" charset="-122"/>
              </a:rPr>
              <a:t>NVIDIA GM200</a:t>
            </a:r>
            <a:r>
              <a:rPr lang="zh-CN" altLang="en-US" b="1" dirty="0">
                <a:solidFill>
                  <a:srgbClr val="002060"/>
                </a:solidFill>
                <a:latin typeface="微软雅黑" panose="020B0503020204020204" pitchFamily="34" charset="-122"/>
                <a:ea typeface="微软雅黑" panose="020B0503020204020204" pitchFamily="34" charset="-122"/>
              </a:rPr>
              <a:t>的</a:t>
            </a:r>
            <a:r>
              <a:rPr lang="en-US" altLang="zh-CN" b="1" dirty="0">
                <a:solidFill>
                  <a:srgbClr val="002060"/>
                </a:solidFill>
                <a:latin typeface="微软雅黑" panose="020B0503020204020204" pitchFamily="34" charset="-122"/>
                <a:ea typeface="微软雅黑" panose="020B0503020204020204" pitchFamily="34" charset="-122"/>
              </a:rPr>
              <a:t>3.5</a:t>
            </a:r>
            <a:r>
              <a:rPr lang="zh-CN" altLang="en-US" b="1" dirty="0">
                <a:solidFill>
                  <a:srgbClr val="002060"/>
                </a:solidFill>
                <a:latin typeface="微软雅黑" panose="020B0503020204020204" pitchFamily="34" charset="-122"/>
                <a:ea typeface="微软雅黑" panose="020B0503020204020204" pitchFamily="34" charset="-122"/>
              </a:rPr>
              <a:t>倍。</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3" name="矩形 2"/>
          <p:cNvSpPr/>
          <p:nvPr/>
        </p:nvSpPr>
        <p:spPr>
          <a:xfrm>
            <a:off x="3432175" y="4149090"/>
            <a:ext cx="5400040" cy="288290"/>
          </a:xfrm>
          <a:prstGeom prst="rect">
            <a:avLst/>
          </a:prstGeom>
          <a:noFill/>
          <a:ln w="28575" cap="flat" cmpd="sng" algn="ctr">
            <a:solidFill>
              <a:srgbClr val="FF0000"/>
            </a:solidFill>
            <a:prstDash val="solid"/>
            <a:round/>
            <a:headEnd type="none" w="med" len="med"/>
            <a:tailEnd type="none" w="med" len="med"/>
          </a:ln>
          <a:extLst>
            <a:ext uri="{909E8E84-426E-40DD-AFC4-6F175D3DCCD1}">
              <a14:hiddenFill xmlns:a14="http://schemas.microsoft.com/office/drawing/2010/main">
                <a:solidFill>
                  <a:schemeClr val="accent1"/>
                </a:solidFill>
              </a14:hiddenFill>
            </a:ext>
          </a:extLst>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Tree>
  </p:cSld>
  <p:clrMapOvr>
    <a:masterClrMapping/>
  </p:clrMapOvr>
  <p:transition spd="slow" advTm="6023"/>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en-US" altLang="zh-CN" b="1" dirty="0">
                <a:solidFill>
                  <a:srgbClr val="003366"/>
                </a:solidFill>
                <a:latin typeface="微软雅黑" panose="020B0503020204020204" pitchFamily="34" charset="-122"/>
                <a:ea typeface="微软雅黑" panose="020B0503020204020204" pitchFamily="34" charset="-122"/>
              </a:rPr>
              <a:t>TPU</a:t>
            </a:r>
            <a:r>
              <a:rPr lang="zh-CN" altLang="en-US" b="1" dirty="0">
                <a:solidFill>
                  <a:srgbClr val="003366"/>
                </a:solidFill>
                <a:latin typeface="微软雅黑" panose="020B0503020204020204" pitchFamily="34" charset="-122"/>
                <a:ea typeface="微软雅黑" panose="020B0503020204020204" pitchFamily="34" charset="-122"/>
              </a:rPr>
              <a:t>的核心运算单元</a:t>
            </a:r>
            <a:r>
              <a:rPr lang="en-US" altLang="zh-CN" b="1" dirty="0">
                <a:solidFill>
                  <a:srgbClr val="003366"/>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脉动阵列</a:t>
            </a:r>
            <a:endParaRPr lang="zh-CN" altLang="en-US" b="1" dirty="0">
              <a:solidFill>
                <a:srgbClr val="FF0000"/>
              </a:solidFill>
              <a:latin typeface="微软雅黑" panose="020B0503020204020204" pitchFamily="34" charset="-122"/>
              <a:ea typeface="微软雅黑" panose="020B0503020204020204" pitchFamily="34" charset="-122"/>
            </a:endParaRPr>
          </a:p>
        </p:txBody>
      </p:sp>
      <p:sp>
        <p:nvSpPr>
          <p:cNvPr id="9" name="矩形 8"/>
          <p:cNvSpPr/>
          <p:nvPr/>
        </p:nvSpPr>
        <p:spPr>
          <a:xfrm>
            <a:off x="15115" y="1557388"/>
            <a:ext cx="11697509" cy="1135054"/>
          </a:xfrm>
          <a:prstGeom prst="rect">
            <a:avLst/>
          </a:prstGeom>
        </p:spPr>
        <p:txBody>
          <a:bodyPr wrap="square">
            <a:spAutoFit/>
          </a:bodyPr>
          <a:lstStyle/>
          <a:p>
            <a:pPr lvl="1" algn="just">
              <a:lnSpc>
                <a:spcPct val="150000"/>
              </a:lnSpc>
              <a:buClr>
                <a:srgbClr val="FF0000"/>
              </a:buClr>
              <a:buSzPct val="100000"/>
            </a:pPr>
            <a:r>
              <a:rPr lang="en-US" altLang="zh-CN" b="1" dirty="0">
                <a:solidFill>
                  <a:srgbClr val="002060"/>
                </a:solidFill>
                <a:latin typeface="微软雅黑" panose="020B0503020204020204" pitchFamily="34" charset="-122"/>
                <a:ea typeface="微软雅黑" panose="020B0503020204020204" pitchFamily="34" charset="-122"/>
              </a:rPr>
              <a:t>DNN</a:t>
            </a:r>
            <a:r>
              <a:rPr lang="zh-CN" altLang="en-US" b="1" dirty="0">
                <a:solidFill>
                  <a:srgbClr val="002060"/>
                </a:solidFill>
                <a:latin typeface="微软雅黑" panose="020B0503020204020204" pitchFamily="34" charset="-122"/>
                <a:ea typeface="微软雅黑" panose="020B0503020204020204" pitchFamily="34" charset="-122"/>
              </a:rPr>
              <a:t>计算中最频繁的是</a:t>
            </a:r>
            <a:r>
              <a:rPr lang="zh-CN" altLang="en-US" b="1" dirty="0">
                <a:latin typeface="微软雅黑" panose="020B0503020204020204" pitchFamily="34" charset="-122"/>
                <a:ea typeface="微软雅黑" panose="020B0503020204020204" pitchFamily="34" charset="-122"/>
              </a:rPr>
              <a:t>卷积运算</a:t>
            </a:r>
            <a:r>
              <a:rPr lang="zh-CN" altLang="en-US" b="1" dirty="0">
                <a:solidFill>
                  <a:srgbClr val="002060"/>
                </a:solidFill>
                <a:latin typeface="微软雅黑" panose="020B0503020204020204" pitchFamily="34" charset="-122"/>
                <a:ea typeface="微软雅黑" panose="020B0503020204020204" pitchFamily="34" charset="-122"/>
              </a:rPr>
              <a:t>，本质上即</a:t>
            </a:r>
            <a:r>
              <a:rPr lang="zh-CN" altLang="en-US" b="1" dirty="0">
                <a:solidFill>
                  <a:srgbClr val="FF0000"/>
                </a:solidFill>
                <a:latin typeface="微软雅黑" panose="020B0503020204020204" pitchFamily="34" charset="-122"/>
                <a:ea typeface="微软雅黑" panose="020B0503020204020204" pitchFamily="34" charset="-122"/>
              </a:rPr>
              <a:t>矩阵相乘</a:t>
            </a:r>
            <a:r>
              <a:rPr lang="zh-CN" altLang="en-US" b="1" dirty="0">
                <a:solidFill>
                  <a:srgbClr val="002060"/>
                </a:solidFill>
                <a:latin typeface="微软雅黑" panose="020B0503020204020204" pitchFamily="34" charset="-122"/>
                <a:ea typeface="微软雅黑" panose="020B0503020204020204" pitchFamily="34" charset="-122"/>
              </a:rPr>
              <a:t>。下面左图展示</a:t>
            </a:r>
            <a:r>
              <a:rPr lang="en-US" altLang="zh-CN" b="1" dirty="0">
                <a:solidFill>
                  <a:srgbClr val="002060"/>
                </a:solidFill>
                <a:latin typeface="微软雅黑" panose="020B0503020204020204" pitchFamily="34" charset="-122"/>
                <a:ea typeface="微软雅黑" panose="020B0503020204020204" pitchFamily="34" charset="-122"/>
              </a:rPr>
              <a:t>7</a:t>
            </a:r>
            <a:r>
              <a:rPr lang="zh-CN" altLang="en-US" b="1" dirty="0">
                <a:solidFill>
                  <a:srgbClr val="002060"/>
                </a:solidFill>
                <a:latin typeface="微软雅黑" panose="020B0503020204020204" pitchFamily="34" charset="-122"/>
                <a:ea typeface="微软雅黑" panose="020B0503020204020204" pitchFamily="34" charset="-122"/>
              </a:rPr>
              <a:t>个时钟周期脉冲阵列完成两个</a:t>
            </a:r>
            <a:r>
              <a:rPr lang="en-US" altLang="zh-CN" b="1" dirty="0">
                <a:solidFill>
                  <a:srgbClr val="002060"/>
                </a:solidFill>
                <a:latin typeface="微软雅黑" panose="020B0503020204020204" pitchFamily="34" charset="-122"/>
                <a:ea typeface="微软雅黑" panose="020B0503020204020204" pitchFamily="34" charset="-122"/>
              </a:rPr>
              <a:t>3X3</a:t>
            </a:r>
            <a:r>
              <a:rPr lang="zh-CN" altLang="en-US" b="1" dirty="0">
                <a:solidFill>
                  <a:srgbClr val="002060"/>
                </a:solidFill>
                <a:latin typeface="微软雅黑" panose="020B0503020204020204" pitchFamily="34" charset="-122"/>
                <a:ea typeface="微软雅黑" panose="020B0503020204020204" pitchFamily="34" charset="-122"/>
              </a:rPr>
              <a:t>矩阵相乘的运算。</a:t>
            </a:r>
            <a:endParaRPr lang="en-US" altLang="zh-CN" b="1" dirty="0">
              <a:solidFill>
                <a:srgbClr val="002060"/>
              </a:solidFill>
              <a:latin typeface="微软雅黑" panose="020B0503020204020204" pitchFamily="34" charset="-122"/>
              <a:ea typeface="微软雅黑" panose="020B0503020204020204" pitchFamily="34" charset="-122"/>
            </a:endParaRPr>
          </a:p>
        </p:txBody>
      </p:sp>
      <p:pic>
        <p:nvPicPr>
          <p:cNvPr id="3" name="f06ac89e-2d86-11ec-a9c1-06981cdc4651">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5807710" y="2924810"/>
            <a:ext cx="6231890" cy="2717800"/>
          </a:xfrm>
          <a:prstGeom prst="rect">
            <a:avLst/>
          </a:prstGeom>
          <a:ln>
            <a:solidFill>
              <a:srgbClr val="FF0000"/>
            </a:solidFill>
          </a:ln>
        </p:spPr>
      </p:pic>
      <p:sp>
        <p:nvSpPr>
          <p:cNvPr id="10" name="箭头: V 形 9"/>
          <p:cNvSpPr/>
          <p:nvPr/>
        </p:nvSpPr>
        <p:spPr bwMode="auto">
          <a:xfrm>
            <a:off x="6793156" y="6060512"/>
            <a:ext cx="484632" cy="484632"/>
          </a:xfrm>
          <a:prstGeom prst="chevron">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矩形 11"/>
          <p:cNvSpPr/>
          <p:nvPr/>
        </p:nvSpPr>
        <p:spPr>
          <a:xfrm>
            <a:off x="7281982" y="6068694"/>
            <a:ext cx="2954655" cy="461665"/>
          </a:xfrm>
          <a:prstGeom prst="rect">
            <a:avLst/>
          </a:prstGeom>
        </p:spPr>
        <p:txBody>
          <a:bodyPr wrap="none">
            <a:spAutoFit/>
          </a:bodyPr>
          <a:lstStyle/>
          <a:p>
            <a:pPr eaLnBrk="1" hangingPunct="1"/>
            <a:r>
              <a:rPr lang="zh-CN" altLang="en-US" b="1" dirty="0">
                <a:latin typeface="微软雅黑" panose="020B0503020204020204" pitchFamily="34" charset="-122"/>
                <a:ea typeface="微软雅黑" panose="020B0503020204020204" pitchFamily="34" charset="-122"/>
              </a:rPr>
              <a:t>典型数据流处理架构</a:t>
            </a:r>
            <a:endParaRPr lang="zh-CN" altLang="en-US" b="1" dirty="0">
              <a:latin typeface="微软雅黑" panose="020B0503020204020204" pitchFamily="34" charset="-122"/>
              <a:ea typeface="微软雅黑" panose="020B0503020204020204" pitchFamily="34" charset="-122"/>
            </a:endParaRPr>
          </a:p>
        </p:txBody>
      </p:sp>
      <p:sp>
        <p:nvSpPr>
          <p:cNvPr id="14" name="箭头: V 形 13"/>
          <p:cNvSpPr/>
          <p:nvPr/>
        </p:nvSpPr>
        <p:spPr bwMode="auto">
          <a:xfrm>
            <a:off x="10128029" y="6060512"/>
            <a:ext cx="484632" cy="484632"/>
          </a:xfrm>
          <a:prstGeom prst="chevron">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5" name="箭头: V 形 14"/>
          <p:cNvSpPr/>
          <p:nvPr/>
        </p:nvSpPr>
        <p:spPr bwMode="auto">
          <a:xfrm>
            <a:off x="6358121" y="6041337"/>
            <a:ext cx="484632" cy="484632"/>
          </a:xfrm>
          <a:prstGeom prst="chevron">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箭头: V 形 15"/>
          <p:cNvSpPr/>
          <p:nvPr/>
        </p:nvSpPr>
        <p:spPr bwMode="auto">
          <a:xfrm>
            <a:off x="10596346" y="6060512"/>
            <a:ext cx="484632" cy="484632"/>
          </a:xfrm>
          <a:prstGeom prst="chevron">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7942" y="2852936"/>
            <a:ext cx="5270673" cy="3511933"/>
          </a:xfrm>
          <a:prstGeom prst="rect">
            <a:avLst/>
          </a:prstGeom>
        </p:spPr>
      </p:pic>
    </p:spTree>
  </p:cSld>
  <p:clrMapOvr>
    <a:masterClrMapping/>
  </p:clrMapOvr>
  <p:transition spd="slow" advTm="602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5.3.2</a:t>
            </a:r>
            <a:r>
              <a:rPr lang="en-US" altLang="zh-CN" kern="1200" dirty="0">
                <a:solidFill>
                  <a:srgbClr val="002060"/>
                </a:solidFill>
                <a:latin typeface="微软雅黑" panose="020B0503020204020204" pitchFamily="34" charset="-122"/>
                <a:ea typeface="微软雅黑" panose="020B0503020204020204" pitchFamily="34" charset="-122"/>
                <a:cs typeface="+mn-cs"/>
              </a:rPr>
              <a:t> DNPU</a:t>
            </a:r>
            <a:r>
              <a:rPr lang="zh-CN" altLang="en-US" kern="1200" dirty="0">
                <a:solidFill>
                  <a:srgbClr val="002060"/>
                </a:solidFill>
                <a:latin typeface="微软雅黑" panose="020B0503020204020204" pitchFamily="34" charset="-122"/>
                <a:ea typeface="微软雅黑" panose="020B0503020204020204" pitchFamily="34" charset="-122"/>
                <a:cs typeface="+mn-cs"/>
              </a:rPr>
              <a:t>的设计与能效优化</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深度神经处理单元（</a:t>
            </a:r>
            <a:r>
              <a:rPr lang="en-US" altLang="zh-CN" b="1" dirty="0">
                <a:solidFill>
                  <a:srgbClr val="003366"/>
                </a:solidFill>
                <a:latin typeface="微软雅黑" panose="020B0503020204020204" pitchFamily="34" charset="-122"/>
                <a:ea typeface="微软雅黑" panose="020B0503020204020204" pitchFamily="34" charset="-122"/>
              </a:rPr>
              <a:t>DNPU</a:t>
            </a:r>
            <a:r>
              <a:rPr lang="zh-CN" altLang="en-US" b="1" dirty="0">
                <a:solidFill>
                  <a:srgbClr val="003366"/>
                </a:solidFill>
                <a:latin typeface="微软雅黑" panose="020B0503020204020204" pitchFamily="34" charset="-122"/>
                <a:ea typeface="微软雅黑" panose="020B0503020204020204" pitchFamily="34" charset="-122"/>
              </a:rPr>
              <a:t>）设计</a:t>
            </a:r>
            <a:endParaRPr lang="en-US" altLang="zh-CN" b="1" dirty="0">
              <a:solidFill>
                <a:srgbClr val="003366"/>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67544" y="2492896"/>
            <a:ext cx="11256912" cy="3650179"/>
          </a:xfrm>
          <a:prstGeom prst="rect">
            <a:avLst/>
          </a:prstGeom>
        </p:spPr>
      </p:pic>
      <p:sp>
        <p:nvSpPr>
          <p:cNvPr id="3" name="矩形: 圆角 2"/>
          <p:cNvSpPr/>
          <p:nvPr/>
        </p:nvSpPr>
        <p:spPr bwMode="auto">
          <a:xfrm>
            <a:off x="335360" y="2348880"/>
            <a:ext cx="2448272" cy="3960440"/>
          </a:xfrm>
          <a:prstGeom prst="roundRect">
            <a:avLst/>
          </a:prstGeom>
          <a:solidFill>
            <a:schemeClr val="accent1">
              <a:alpha val="31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 name="矩形 3"/>
          <p:cNvSpPr/>
          <p:nvPr/>
        </p:nvSpPr>
        <p:spPr>
          <a:xfrm>
            <a:off x="15114" y="1556667"/>
            <a:ext cx="10545381" cy="581057"/>
          </a:xfrm>
          <a:prstGeom prst="rect">
            <a:avLst/>
          </a:prstGeom>
        </p:spPr>
        <p:txBody>
          <a:bodyPr wrap="square">
            <a:spAutoFit/>
          </a:bodyPr>
          <a:lstStyle/>
          <a:p>
            <a:pPr lvl="1" algn="just">
              <a:lnSpc>
                <a:spcPct val="150000"/>
              </a:lnSpc>
              <a:buClr>
                <a:srgbClr val="FF0000"/>
              </a:buClr>
              <a:buSzPct val="100000"/>
            </a:pPr>
            <a:r>
              <a:rPr lang="zh-CN" altLang="en-US" b="1" dirty="0">
                <a:solidFill>
                  <a:srgbClr val="002060"/>
                </a:solidFill>
                <a:latin typeface="微软雅黑" panose="020B0503020204020204" pitchFamily="34" charset="-122"/>
                <a:ea typeface="微软雅黑" panose="020B0503020204020204" pitchFamily="34" charset="-122"/>
              </a:rPr>
              <a:t>从专用集成电路设计的角度来分析</a:t>
            </a:r>
            <a:r>
              <a:rPr lang="en-US" altLang="zh-CN" b="1" dirty="0">
                <a:solidFill>
                  <a:srgbClr val="002060"/>
                </a:solidFill>
                <a:latin typeface="微软雅黑" panose="020B0503020204020204" pitchFamily="34" charset="-122"/>
                <a:ea typeface="微软雅黑" panose="020B0503020204020204" pitchFamily="34" charset="-122"/>
              </a:rPr>
              <a:t>DNPU</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6" name="矩形 5"/>
          <p:cNvSpPr/>
          <p:nvPr/>
        </p:nvSpPr>
        <p:spPr>
          <a:xfrm>
            <a:off x="445607" y="2492896"/>
            <a:ext cx="768582" cy="830997"/>
          </a:xfrm>
          <a:prstGeom prst="rect">
            <a:avLst/>
          </a:prstGeom>
          <a:noFill/>
        </p:spPr>
        <p:txBody>
          <a:bodyPr wrap="square" lIns="91440" tIns="45720" rIns="91440" bIns="45720">
            <a:spAutoFit/>
          </a:bodyPr>
          <a:lstStyle/>
          <a:p>
            <a:pPr algn="ctr"/>
            <a:r>
              <a:rPr lang="en-US" altLang="zh-CN" sz="4800" b="1" cap="none" spc="0" dirty="0">
                <a:ln w="9525">
                  <a:solidFill>
                    <a:schemeClr val="bg1"/>
                  </a:solidFill>
                  <a:prstDash val="solid"/>
                </a:ln>
                <a:effectLst>
                  <a:outerShdw blurRad="12700" dist="38100" dir="2700000" algn="tl" rotWithShape="0">
                    <a:schemeClr val="bg1">
                      <a:lumMod val="50000"/>
                    </a:schemeClr>
                  </a:outerShdw>
                </a:effectLst>
              </a:rPr>
              <a:t>1</a:t>
            </a:r>
            <a:endParaRPr lang="zh-CN" altLang="en-US" sz="4800" b="1" cap="none" spc="0" dirty="0">
              <a:ln w="9525">
                <a:solidFill>
                  <a:schemeClr val="bg1"/>
                </a:solidFill>
                <a:prstDash val="solid"/>
              </a:ln>
              <a:effectLst>
                <a:outerShdw blurRad="12700" dist="38100" dir="2700000" algn="tl" rotWithShape="0">
                  <a:schemeClr val="bg1">
                    <a:lumMod val="50000"/>
                  </a:schemeClr>
                </a:outerShdw>
              </a:effectLst>
            </a:endParaRPr>
          </a:p>
        </p:txBody>
      </p:sp>
      <p:sp>
        <p:nvSpPr>
          <p:cNvPr id="12" name="矩形 11"/>
          <p:cNvSpPr/>
          <p:nvPr/>
        </p:nvSpPr>
        <p:spPr>
          <a:xfrm>
            <a:off x="445607" y="3323893"/>
            <a:ext cx="768582" cy="830997"/>
          </a:xfrm>
          <a:prstGeom prst="rect">
            <a:avLst/>
          </a:prstGeom>
          <a:noFill/>
        </p:spPr>
        <p:txBody>
          <a:bodyPr wrap="square" lIns="91440" tIns="45720" rIns="91440" bIns="45720">
            <a:spAutoFit/>
          </a:bodyPr>
          <a:lstStyle/>
          <a:p>
            <a:pPr algn="ctr"/>
            <a:r>
              <a:rPr lang="en-US" altLang="zh-CN" sz="4800" b="1" cap="none" spc="0" dirty="0">
                <a:ln w="9525">
                  <a:solidFill>
                    <a:schemeClr val="bg1"/>
                  </a:solidFill>
                  <a:prstDash val="solid"/>
                </a:ln>
                <a:effectLst>
                  <a:outerShdw blurRad="12700" dist="38100" dir="2700000" algn="tl" rotWithShape="0">
                    <a:schemeClr val="bg1">
                      <a:lumMod val="50000"/>
                    </a:schemeClr>
                  </a:outerShdw>
                </a:effectLst>
              </a:rPr>
              <a:t>2</a:t>
            </a:r>
            <a:endParaRPr lang="zh-CN" altLang="en-US" sz="4800" b="1" cap="none" spc="0" dirty="0">
              <a:ln w="9525">
                <a:solidFill>
                  <a:schemeClr val="bg1"/>
                </a:solidFill>
                <a:prstDash val="solid"/>
              </a:ln>
              <a:effectLst>
                <a:outerShdw blurRad="12700" dist="38100" dir="2700000" algn="tl" rotWithShape="0">
                  <a:schemeClr val="bg1">
                    <a:lumMod val="50000"/>
                  </a:schemeClr>
                </a:outerShdw>
              </a:effectLst>
            </a:endParaRPr>
          </a:p>
        </p:txBody>
      </p:sp>
      <p:sp>
        <p:nvSpPr>
          <p:cNvPr id="13" name="矩形 12"/>
          <p:cNvSpPr/>
          <p:nvPr/>
        </p:nvSpPr>
        <p:spPr>
          <a:xfrm>
            <a:off x="445607" y="4209936"/>
            <a:ext cx="768582" cy="830997"/>
          </a:xfrm>
          <a:prstGeom prst="rect">
            <a:avLst/>
          </a:prstGeom>
          <a:noFill/>
        </p:spPr>
        <p:txBody>
          <a:bodyPr wrap="square" lIns="91440" tIns="45720" rIns="91440" bIns="45720">
            <a:spAutoFit/>
          </a:bodyPr>
          <a:lstStyle/>
          <a:p>
            <a:pPr algn="ctr"/>
            <a:r>
              <a:rPr lang="en-US" altLang="zh-CN" sz="4800" b="1" dirty="0">
                <a:ln w="9525">
                  <a:solidFill>
                    <a:schemeClr val="bg1"/>
                  </a:solidFill>
                  <a:prstDash val="solid"/>
                </a:ln>
                <a:effectLst>
                  <a:outerShdw blurRad="12700" dist="38100" dir="2700000" algn="tl" rotWithShape="0">
                    <a:schemeClr val="bg1">
                      <a:lumMod val="50000"/>
                    </a:schemeClr>
                  </a:outerShdw>
                </a:effectLst>
              </a:rPr>
              <a:t>3</a:t>
            </a:r>
            <a:endParaRPr lang="zh-CN" altLang="en-US" sz="4800" b="1" cap="none" spc="0" dirty="0">
              <a:ln w="9525">
                <a:solidFill>
                  <a:schemeClr val="bg1"/>
                </a:solidFill>
                <a:prstDash val="solid"/>
              </a:ln>
              <a:effectLst>
                <a:outerShdw blurRad="12700" dist="38100" dir="2700000" algn="tl" rotWithShape="0">
                  <a:schemeClr val="bg1">
                    <a:lumMod val="50000"/>
                  </a:schemeClr>
                </a:outerShdw>
              </a:effectLst>
            </a:endParaRPr>
          </a:p>
        </p:txBody>
      </p:sp>
      <p:sp>
        <p:nvSpPr>
          <p:cNvPr id="14" name="矩形 13"/>
          <p:cNvSpPr/>
          <p:nvPr/>
        </p:nvSpPr>
        <p:spPr>
          <a:xfrm>
            <a:off x="445607" y="5368348"/>
            <a:ext cx="768582" cy="830997"/>
          </a:xfrm>
          <a:prstGeom prst="rect">
            <a:avLst/>
          </a:prstGeom>
          <a:noFill/>
        </p:spPr>
        <p:txBody>
          <a:bodyPr wrap="square" lIns="91440" tIns="45720" rIns="91440" bIns="45720">
            <a:spAutoFit/>
          </a:bodyPr>
          <a:lstStyle/>
          <a:p>
            <a:pPr algn="ctr"/>
            <a:r>
              <a:rPr lang="en-US" altLang="zh-CN" sz="4800" b="1" cap="none" spc="0" dirty="0">
                <a:ln w="9525">
                  <a:solidFill>
                    <a:schemeClr val="bg1"/>
                  </a:solidFill>
                  <a:prstDash val="solid"/>
                </a:ln>
                <a:effectLst>
                  <a:outerShdw blurRad="12700" dist="38100" dir="2700000" algn="tl" rotWithShape="0">
                    <a:schemeClr val="bg1">
                      <a:lumMod val="50000"/>
                    </a:schemeClr>
                  </a:outerShdw>
                </a:effectLst>
              </a:rPr>
              <a:t>4</a:t>
            </a:r>
            <a:endParaRPr lang="zh-CN" altLang="en-US" sz="4800" b="1" cap="none" spc="0" dirty="0">
              <a:ln w="9525">
                <a:solidFill>
                  <a:schemeClr val="bg1"/>
                </a:solidFill>
                <a:prstDash val="solid"/>
              </a:ln>
              <a:effectLst>
                <a:outerShdw blurRad="12700" dist="38100" dir="2700000" algn="tl" rotWithShape="0">
                  <a:schemeClr val="bg1">
                    <a:lumMod val="50000"/>
                  </a:schemeClr>
                </a:outerShdw>
              </a:effectLst>
            </a:endParaRPr>
          </a:p>
        </p:txBody>
      </p:sp>
    </p:spTree>
  </p:cSld>
  <p:clrMapOvr>
    <a:masterClrMapping/>
  </p:clrMapOvr>
  <p:transition spd="slow" advTm="6023"/>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5.3.2</a:t>
            </a:r>
            <a:r>
              <a:rPr lang="en-US" altLang="zh-CN" kern="1200" dirty="0">
                <a:solidFill>
                  <a:srgbClr val="002060"/>
                </a:solidFill>
                <a:latin typeface="微软雅黑" panose="020B0503020204020204" pitchFamily="34" charset="-122"/>
                <a:ea typeface="微软雅黑" panose="020B0503020204020204" pitchFamily="34" charset="-122"/>
                <a:cs typeface="+mn-cs"/>
              </a:rPr>
              <a:t> DNPU</a:t>
            </a:r>
            <a:r>
              <a:rPr lang="zh-CN" altLang="en-US" kern="1200" dirty="0">
                <a:solidFill>
                  <a:srgbClr val="002060"/>
                </a:solidFill>
                <a:latin typeface="微软雅黑" panose="020B0503020204020204" pitchFamily="34" charset="-122"/>
                <a:ea typeface="微软雅黑" panose="020B0503020204020204" pitchFamily="34" charset="-122"/>
                <a:cs typeface="+mn-cs"/>
              </a:rPr>
              <a:t>的设计与能效优化</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深度神经处理单元（</a:t>
            </a:r>
            <a:r>
              <a:rPr lang="en-US" altLang="zh-CN" b="1" dirty="0">
                <a:solidFill>
                  <a:srgbClr val="003366"/>
                </a:solidFill>
                <a:latin typeface="微软雅黑" panose="020B0503020204020204" pitchFamily="34" charset="-122"/>
                <a:ea typeface="微软雅黑" panose="020B0503020204020204" pitchFamily="34" charset="-122"/>
              </a:rPr>
              <a:t>DNPU</a:t>
            </a:r>
            <a:r>
              <a:rPr lang="zh-CN" altLang="en-US" b="1" dirty="0">
                <a:solidFill>
                  <a:srgbClr val="003366"/>
                </a:solidFill>
                <a:latin typeface="微软雅黑" panose="020B0503020204020204" pitchFamily="34" charset="-122"/>
                <a:ea typeface="微软雅黑" panose="020B0503020204020204" pitchFamily="34" charset="-122"/>
              </a:rPr>
              <a:t>）设计</a:t>
            </a:r>
            <a:endParaRPr lang="en-US" altLang="zh-CN" b="1" dirty="0">
              <a:solidFill>
                <a:srgbClr val="003366"/>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rotWithShape="1">
          <a:blip r:embed="rId1">
            <a:extLst>
              <a:ext uri="{28A0092B-C50C-407E-A947-70E740481C1C}">
                <a14:useLocalDpi xmlns:a14="http://schemas.microsoft.com/office/drawing/2010/main" val="0"/>
              </a:ext>
            </a:extLst>
          </a:blip>
          <a:srcRect b="76327"/>
          <a:stretch>
            <a:fillRect/>
          </a:stretch>
        </p:blipFill>
        <p:spPr>
          <a:xfrm>
            <a:off x="551384" y="5593533"/>
            <a:ext cx="11256912" cy="864096"/>
          </a:xfrm>
          <a:prstGeom prst="rect">
            <a:avLst/>
          </a:prstGeom>
        </p:spPr>
      </p:pic>
      <p:sp>
        <p:nvSpPr>
          <p:cNvPr id="4" name="矩形 3"/>
          <p:cNvSpPr/>
          <p:nvPr/>
        </p:nvSpPr>
        <p:spPr>
          <a:xfrm>
            <a:off x="0" y="1442791"/>
            <a:ext cx="10545381" cy="581057"/>
          </a:xfrm>
          <a:prstGeom prst="rect">
            <a:avLst/>
          </a:prstGeom>
        </p:spPr>
        <p:txBody>
          <a:bodyPr wrap="square">
            <a:spAutoFit/>
          </a:bodyPr>
          <a:lstStyle/>
          <a:p>
            <a:pPr lvl="1" algn="just">
              <a:lnSpc>
                <a:spcPct val="150000"/>
              </a:lnSpc>
              <a:buClr>
                <a:srgbClr val="FF0000"/>
              </a:buClr>
              <a:buSzPct val="100000"/>
            </a:pPr>
            <a:r>
              <a:rPr lang="en-US" altLang="zh-CN" b="1" dirty="0">
                <a:solidFill>
                  <a:srgbClr val="002060"/>
                </a:solidFill>
                <a:latin typeface="微软雅黑" panose="020B0503020204020204" pitchFamily="34" charset="-122"/>
                <a:ea typeface="微软雅黑" panose="020B0503020204020204" pitchFamily="34" charset="-122"/>
              </a:rPr>
              <a:t>1.</a:t>
            </a:r>
            <a:r>
              <a:rPr lang="zh-CN" altLang="en-US" b="1" dirty="0">
                <a:solidFill>
                  <a:srgbClr val="002060"/>
                </a:solidFill>
                <a:latin typeface="微软雅黑" panose="020B0503020204020204" pitchFamily="34" charset="-122"/>
                <a:ea typeface="微软雅黑" panose="020B0503020204020204" pitchFamily="34" charset="-122"/>
              </a:rPr>
              <a:t>目标分析</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15" name="矩形 14"/>
          <p:cNvSpPr/>
          <p:nvPr/>
        </p:nvSpPr>
        <p:spPr>
          <a:xfrm>
            <a:off x="15115" y="1952509"/>
            <a:ext cx="11697509" cy="1131079"/>
          </a:xfrm>
          <a:prstGeom prst="rect">
            <a:avLst/>
          </a:prstGeom>
        </p:spPr>
        <p:txBody>
          <a:bodyPr wrap="square">
            <a:spAutoFit/>
          </a:bodyPr>
          <a:lstStyle/>
          <a:p>
            <a:pPr lvl="1" algn="just">
              <a:lnSpc>
                <a:spcPct val="150000"/>
              </a:lnSpc>
              <a:buClr>
                <a:srgbClr val="FF0000"/>
              </a:buClr>
              <a:buSzPct val="100000"/>
            </a:pPr>
            <a:r>
              <a:rPr lang="zh-CN" altLang="en-US" b="1" dirty="0">
                <a:solidFill>
                  <a:srgbClr val="002060"/>
                </a:solidFill>
                <a:latin typeface="微软雅黑" panose="020B0503020204020204" pitchFamily="34" charset="-122"/>
                <a:ea typeface="微软雅黑" panose="020B0503020204020204" pitchFamily="34" charset="-122"/>
              </a:rPr>
              <a:t>在芯片设计之前，最重要的是</a:t>
            </a:r>
            <a:r>
              <a:rPr lang="zh-CN" altLang="en-US" b="1" dirty="0">
                <a:solidFill>
                  <a:srgbClr val="0070C0"/>
                </a:solidFill>
                <a:latin typeface="微软雅黑" panose="020B0503020204020204" pitchFamily="34" charset="-122"/>
                <a:ea typeface="微软雅黑" panose="020B0503020204020204" pitchFamily="34" charset="-122"/>
              </a:rPr>
              <a:t>明确目标</a:t>
            </a:r>
            <a:r>
              <a:rPr lang="zh-CN" altLang="en-US" b="1" dirty="0">
                <a:solidFill>
                  <a:srgbClr val="002060"/>
                </a:solidFill>
                <a:latin typeface="微软雅黑" panose="020B0503020204020204" pitchFamily="34" charset="-122"/>
                <a:ea typeface="微软雅黑" panose="020B0503020204020204" pitchFamily="34" charset="-122"/>
              </a:rPr>
              <a:t>，在分析系统需求的过程中还要充分</a:t>
            </a:r>
            <a:r>
              <a:rPr lang="zh-CN" altLang="en-US" b="1" dirty="0">
                <a:solidFill>
                  <a:srgbClr val="0070C0"/>
                </a:solidFill>
                <a:latin typeface="微软雅黑" panose="020B0503020204020204" pitchFamily="34" charset="-122"/>
                <a:ea typeface="微软雅黑" panose="020B0503020204020204" pitchFamily="34" charset="-122"/>
              </a:rPr>
              <a:t>分析网络算法</a:t>
            </a:r>
            <a:r>
              <a:rPr lang="zh-CN" altLang="en-US" b="1" dirty="0">
                <a:solidFill>
                  <a:srgbClr val="002060"/>
                </a:solidFill>
                <a:latin typeface="微软雅黑" panose="020B0503020204020204" pitchFamily="34" charset="-122"/>
                <a:ea typeface="微软雅黑" panose="020B0503020204020204" pitchFamily="34" charset="-122"/>
              </a:rPr>
              <a:t>，只有这样才能保证后续能效方法的正确性。</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10" name="矩形 9"/>
          <p:cNvSpPr/>
          <p:nvPr/>
        </p:nvSpPr>
        <p:spPr>
          <a:xfrm>
            <a:off x="471172" y="3094884"/>
            <a:ext cx="1762021" cy="461665"/>
          </a:xfrm>
          <a:prstGeom prst="rect">
            <a:avLst/>
          </a:prstGeom>
        </p:spPr>
        <p:txBody>
          <a:bodyPr wrap="none">
            <a:spAutoFit/>
          </a:bodyPr>
          <a:lstStyle/>
          <a:p>
            <a:pPr marL="342900" indent="-342900">
              <a:buFont typeface="Wingdings" panose="05000000000000000000" pitchFamily="2" charset="2"/>
              <a:buChar char="Ø"/>
            </a:pPr>
            <a:r>
              <a:rPr lang="zh-CN" altLang="en-US" b="1" dirty="0">
                <a:latin typeface="微软雅黑" panose="020B0503020204020204" pitchFamily="34" charset="-122"/>
                <a:ea typeface="微软雅黑" panose="020B0503020204020204" pitchFamily="34" charset="-122"/>
              </a:rPr>
              <a:t>需求分析</a:t>
            </a:r>
            <a:endParaRPr lang="zh-CN" altLang="en-US" dirty="0"/>
          </a:p>
        </p:txBody>
      </p:sp>
      <p:sp>
        <p:nvSpPr>
          <p:cNvPr id="16" name="矩形 15"/>
          <p:cNvSpPr/>
          <p:nvPr/>
        </p:nvSpPr>
        <p:spPr>
          <a:xfrm>
            <a:off x="27599" y="3471449"/>
            <a:ext cx="11697509" cy="581057"/>
          </a:xfrm>
          <a:prstGeom prst="rect">
            <a:avLst/>
          </a:prstGeom>
        </p:spPr>
        <p:txBody>
          <a:bodyPr wrap="square">
            <a:spAutoFit/>
          </a:bodyPr>
          <a:lstStyle/>
          <a:p>
            <a:pPr lvl="1" algn="just">
              <a:lnSpc>
                <a:spcPct val="150000"/>
              </a:lnSpc>
              <a:buClr>
                <a:srgbClr val="FF0000"/>
              </a:buClr>
              <a:buSzPct val="100000"/>
            </a:pPr>
            <a:r>
              <a:rPr lang="zh-CN" altLang="en-US" b="1" dirty="0">
                <a:solidFill>
                  <a:srgbClr val="002060"/>
                </a:solidFill>
                <a:latin typeface="微软雅黑" panose="020B0503020204020204" pitchFamily="34" charset="-122"/>
                <a:ea typeface="微软雅黑" panose="020B0503020204020204" pitchFamily="34" charset="-122"/>
              </a:rPr>
              <a:t>平台、功耗、应用、内存带宽、芯片面积、吞吐量。</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17" name="矩形 16"/>
          <p:cNvSpPr/>
          <p:nvPr/>
        </p:nvSpPr>
        <p:spPr>
          <a:xfrm>
            <a:off x="471172" y="4116612"/>
            <a:ext cx="1762021" cy="461665"/>
          </a:xfrm>
          <a:prstGeom prst="rect">
            <a:avLst/>
          </a:prstGeom>
        </p:spPr>
        <p:txBody>
          <a:bodyPr wrap="none">
            <a:spAutoFit/>
          </a:bodyPr>
          <a:lstStyle/>
          <a:p>
            <a:pPr marL="342900" indent="-342900">
              <a:buFont typeface="Wingdings" panose="05000000000000000000" pitchFamily="2" charset="2"/>
              <a:buChar char="Ø"/>
            </a:pPr>
            <a:r>
              <a:rPr lang="zh-CN" altLang="en-US" b="1" dirty="0">
                <a:latin typeface="微软雅黑" panose="020B0503020204020204" pitchFamily="34" charset="-122"/>
                <a:ea typeface="微软雅黑" panose="020B0503020204020204" pitchFamily="34" charset="-122"/>
              </a:rPr>
              <a:t>算法分析</a:t>
            </a:r>
            <a:endParaRPr lang="zh-CN" altLang="en-US" b="1" dirty="0">
              <a:latin typeface="微软雅黑" panose="020B0503020204020204" pitchFamily="34" charset="-122"/>
              <a:ea typeface="微软雅黑" panose="020B0503020204020204" pitchFamily="34" charset="-122"/>
            </a:endParaRPr>
          </a:p>
        </p:txBody>
      </p:sp>
      <p:sp>
        <p:nvSpPr>
          <p:cNvPr id="18" name="矩形 17"/>
          <p:cNvSpPr/>
          <p:nvPr/>
        </p:nvSpPr>
        <p:spPr>
          <a:xfrm>
            <a:off x="27598" y="4495942"/>
            <a:ext cx="11697509" cy="1135054"/>
          </a:xfrm>
          <a:prstGeom prst="rect">
            <a:avLst/>
          </a:prstGeom>
        </p:spPr>
        <p:txBody>
          <a:bodyPr wrap="square">
            <a:spAutoFit/>
          </a:bodyPr>
          <a:lstStyle/>
          <a:p>
            <a:pPr lvl="1" algn="just">
              <a:lnSpc>
                <a:spcPct val="150000"/>
              </a:lnSpc>
              <a:buClr>
                <a:srgbClr val="FF0000"/>
              </a:buClr>
              <a:buSzPct val="100000"/>
            </a:pPr>
            <a:r>
              <a:rPr lang="en-US" altLang="zh-CN" b="1" dirty="0">
                <a:solidFill>
                  <a:srgbClr val="002060"/>
                </a:solidFill>
                <a:latin typeface="微软雅黑" panose="020B0503020204020204" pitchFamily="34" charset="-122"/>
                <a:ea typeface="微软雅黑" panose="020B0503020204020204" pitchFamily="34" charset="-122"/>
              </a:rPr>
              <a:t>DNN</a:t>
            </a:r>
            <a:r>
              <a:rPr lang="zh-CN" altLang="en-US" b="1" dirty="0">
                <a:solidFill>
                  <a:srgbClr val="002060"/>
                </a:solidFill>
                <a:latin typeface="微软雅黑" panose="020B0503020204020204" pitchFamily="34" charset="-122"/>
                <a:ea typeface="微软雅黑" panose="020B0503020204020204" pitchFamily="34" charset="-122"/>
              </a:rPr>
              <a:t>种类、激活函数和权重、每秒操作数、数据类型及位宽、内存带宽、剪枝及稀疏性。</a:t>
            </a:r>
            <a:endParaRPr lang="en-US" altLang="zh-CN" b="1"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spd="slow" advTm="6023"/>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5.3.2</a:t>
            </a:r>
            <a:r>
              <a:rPr lang="en-US" altLang="zh-CN" kern="1200" dirty="0">
                <a:solidFill>
                  <a:srgbClr val="002060"/>
                </a:solidFill>
                <a:latin typeface="微软雅黑" panose="020B0503020204020204" pitchFamily="34" charset="-122"/>
                <a:ea typeface="微软雅黑" panose="020B0503020204020204" pitchFamily="34" charset="-122"/>
                <a:cs typeface="+mn-cs"/>
              </a:rPr>
              <a:t> </a:t>
            </a:r>
            <a:r>
              <a:rPr lang="en-US" altLang="zh-CN" kern="1200" dirty="0">
                <a:solidFill>
                  <a:srgbClr val="002060"/>
                </a:solidFill>
                <a:latin typeface="微软雅黑" panose="020B0503020204020204" pitchFamily="34" charset="-122"/>
                <a:ea typeface="微软雅黑" panose="020B0503020204020204" pitchFamily="34" charset="-122"/>
              </a:rPr>
              <a:t>DNPU</a:t>
            </a:r>
            <a:r>
              <a:rPr lang="zh-CN" altLang="en-US" kern="1200" dirty="0">
                <a:solidFill>
                  <a:srgbClr val="002060"/>
                </a:solidFill>
                <a:latin typeface="微软雅黑" panose="020B0503020204020204" pitchFamily="34" charset="-122"/>
                <a:ea typeface="微软雅黑" panose="020B0503020204020204" pitchFamily="34" charset="-122"/>
              </a:rPr>
              <a:t>的设计与能效优化</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深度神经处理单元（</a:t>
            </a:r>
            <a:r>
              <a:rPr lang="en-US" altLang="zh-CN" b="1" dirty="0">
                <a:solidFill>
                  <a:srgbClr val="003366"/>
                </a:solidFill>
                <a:latin typeface="微软雅黑" panose="020B0503020204020204" pitchFamily="34" charset="-122"/>
                <a:ea typeface="微软雅黑" panose="020B0503020204020204" pitchFamily="34" charset="-122"/>
              </a:rPr>
              <a:t>DNPU</a:t>
            </a:r>
            <a:r>
              <a:rPr lang="zh-CN" altLang="en-US" b="1" dirty="0">
                <a:solidFill>
                  <a:srgbClr val="003366"/>
                </a:solidFill>
                <a:latin typeface="微软雅黑" panose="020B0503020204020204" pitchFamily="34" charset="-122"/>
                <a:ea typeface="微软雅黑" panose="020B0503020204020204" pitchFamily="34" charset="-122"/>
              </a:rPr>
              <a:t>）设计</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4" name="矩形 3"/>
          <p:cNvSpPr/>
          <p:nvPr/>
        </p:nvSpPr>
        <p:spPr>
          <a:xfrm>
            <a:off x="5895" y="1446739"/>
            <a:ext cx="10545381" cy="581057"/>
          </a:xfrm>
          <a:prstGeom prst="rect">
            <a:avLst/>
          </a:prstGeom>
        </p:spPr>
        <p:txBody>
          <a:bodyPr wrap="square">
            <a:spAutoFit/>
          </a:bodyPr>
          <a:lstStyle/>
          <a:p>
            <a:pPr lvl="1" algn="just">
              <a:lnSpc>
                <a:spcPct val="150000"/>
              </a:lnSpc>
              <a:buClr>
                <a:srgbClr val="FF0000"/>
              </a:buClr>
              <a:buSzPct val="100000"/>
            </a:pPr>
            <a:r>
              <a:rPr lang="en-US" altLang="zh-CN" b="1" dirty="0">
                <a:solidFill>
                  <a:srgbClr val="002060"/>
                </a:solidFill>
                <a:latin typeface="微软雅黑" panose="020B0503020204020204" pitchFamily="34" charset="-122"/>
                <a:ea typeface="微软雅黑" panose="020B0503020204020204" pitchFamily="34" charset="-122"/>
              </a:rPr>
              <a:t>2.</a:t>
            </a:r>
            <a:r>
              <a:rPr lang="zh-CN" altLang="en-US" b="1" dirty="0">
                <a:solidFill>
                  <a:srgbClr val="002060"/>
                </a:solidFill>
                <a:latin typeface="微软雅黑" panose="020B0503020204020204" pitchFamily="34" charset="-122"/>
                <a:ea typeface="微软雅黑" panose="020B0503020204020204" pitchFamily="34" charset="-122"/>
              </a:rPr>
              <a:t>能效方法</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15" name="矩形 14"/>
          <p:cNvSpPr/>
          <p:nvPr/>
        </p:nvSpPr>
        <p:spPr>
          <a:xfrm>
            <a:off x="15115" y="2027796"/>
            <a:ext cx="11697509" cy="2243050"/>
          </a:xfrm>
          <a:prstGeom prst="rect">
            <a:avLst/>
          </a:prstGeom>
        </p:spPr>
        <p:txBody>
          <a:bodyPr wrap="square">
            <a:spAutoFit/>
          </a:bodyPr>
          <a:lstStyle/>
          <a:p>
            <a:pPr lvl="1" algn="just">
              <a:lnSpc>
                <a:spcPct val="150000"/>
              </a:lnSpc>
              <a:buClr>
                <a:srgbClr val="FF0000"/>
              </a:buClr>
              <a:buSzPct val="100000"/>
            </a:pPr>
            <a:r>
              <a:rPr lang="zh-CN" altLang="en-US" b="1" dirty="0">
                <a:solidFill>
                  <a:srgbClr val="0070C0"/>
                </a:solidFill>
                <a:latin typeface="微软雅黑" panose="020B0503020204020204" pitchFamily="34" charset="-122"/>
                <a:ea typeface="微软雅黑" panose="020B0503020204020204" pitchFamily="34" charset="-122"/>
              </a:rPr>
              <a:t>能效方法</a:t>
            </a:r>
            <a:r>
              <a:rPr lang="zh-CN" altLang="en-US" b="1" dirty="0">
                <a:solidFill>
                  <a:srgbClr val="002060"/>
                </a:solidFill>
                <a:latin typeface="微软雅黑" panose="020B0503020204020204" pitchFamily="34" charset="-122"/>
                <a:ea typeface="微软雅黑" panose="020B0503020204020204" pitchFamily="34" charset="-122"/>
              </a:rPr>
              <a:t>是</a:t>
            </a:r>
            <a:r>
              <a:rPr lang="en-US" altLang="zh-CN" b="1" dirty="0">
                <a:solidFill>
                  <a:srgbClr val="002060"/>
                </a:solidFill>
                <a:latin typeface="微软雅黑" panose="020B0503020204020204" pitchFamily="34" charset="-122"/>
                <a:ea typeface="微软雅黑" panose="020B0503020204020204" pitchFamily="34" charset="-122"/>
              </a:rPr>
              <a:t>DNPU</a:t>
            </a:r>
            <a:r>
              <a:rPr lang="zh-CN" altLang="en-US" b="1" dirty="0">
                <a:solidFill>
                  <a:srgbClr val="002060"/>
                </a:solidFill>
                <a:latin typeface="微软雅黑" panose="020B0503020204020204" pitchFamily="34" charset="-122"/>
                <a:ea typeface="微软雅黑" panose="020B0503020204020204" pitchFamily="34" charset="-122"/>
              </a:rPr>
              <a:t>比</a:t>
            </a:r>
            <a:r>
              <a:rPr lang="en-US" altLang="zh-CN" b="1" dirty="0">
                <a:solidFill>
                  <a:srgbClr val="002060"/>
                </a:solidFill>
                <a:latin typeface="微软雅黑" panose="020B0503020204020204" pitchFamily="34" charset="-122"/>
                <a:ea typeface="微软雅黑" panose="020B0503020204020204" pitchFamily="34" charset="-122"/>
              </a:rPr>
              <a:t>CPU</a:t>
            </a:r>
            <a:r>
              <a:rPr lang="zh-CN" altLang="en-US" b="1" dirty="0">
                <a:solidFill>
                  <a:srgbClr val="002060"/>
                </a:solidFill>
                <a:latin typeface="微软雅黑" panose="020B0503020204020204" pitchFamily="34" charset="-122"/>
                <a:ea typeface="微软雅黑" panose="020B0503020204020204" pitchFamily="34" charset="-122"/>
              </a:rPr>
              <a:t>和</a:t>
            </a:r>
            <a:r>
              <a:rPr lang="en-US" altLang="zh-CN" b="1" dirty="0">
                <a:solidFill>
                  <a:srgbClr val="002060"/>
                </a:solidFill>
                <a:latin typeface="微软雅黑" panose="020B0503020204020204" pitchFamily="34" charset="-122"/>
                <a:ea typeface="微软雅黑" panose="020B0503020204020204" pitchFamily="34" charset="-122"/>
              </a:rPr>
              <a:t>GPU</a:t>
            </a:r>
            <a:r>
              <a:rPr lang="zh-CN" altLang="en-US" b="1" dirty="0">
                <a:solidFill>
                  <a:srgbClr val="002060"/>
                </a:solidFill>
                <a:latin typeface="微软雅黑" panose="020B0503020204020204" pitchFamily="34" charset="-122"/>
                <a:ea typeface="微软雅黑" panose="020B0503020204020204" pitchFamily="34" charset="-122"/>
              </a:rPr>
              <a:t>更高效的根本原因。在能效方法设计中，</a:t>
            </a:r>
            <a:r>
              <a:rPr lang="zh-CN" altLang="en-US" b="1" dirty="0">
                <a:solidFill>
                  <a:srgbClr val="0070C0"/>
                </a:solidFill>
                <a:latin typeface="微软雅黑" panose="020B0503020204020204" pitchFamily="34" charset="-122"/>
                <a:ea typeface="微软雅黑" panose="020B0503020204020204" pitchFamily="34" charset="-122"/>
              </a:rPr>
              <a:t>过程和数据流优化</a:t>
            </a:r>
            <a:r>
              <a:rPr lang="zh-CN" altLang="en-US" b="1" dirty="0">
                <a:solidFill>
                  <a:srgbClr val="002060"/>
                </a:solidFill>
                <a:latin typeface="微软雅黑" panose="020B0503020204020204" pitchFamily="34" charset="-122"/>
                <a:ea typeface="微软雅黑" panose="020B0503020204020204" pitchFamily="34" charset="-122"/>
              </a:rPr>
              <a:t>与</a:t>
            </a:r>
            <a:r>
              <a:rPr lang="zh-CN" altLang="en-US" b="1" dirty="0">
                <a:solidFill>
                  <a:srgbClr val="FF0000"/>
                </a:solidFill>
                <a:latin typeface="微软雅黑" panose="020B0503020204020204" pitchFamily="34" charset="-122"/>
                <a:ea typeface="微软雅黑" panose="020B0503020204020204" pitchFamily="34" charset="-122"/>
              </a:rPr>
              <a:t>总体架构设计</a:t>
            </a:r>
            <a:r>
              <a:rPr lang="zh-CN" altLang="en-US" b="1" dirty="0">
                <a:solidFill>
                  <a:srgbClr val="002060"/>
                </a:solidFill>
                <a:latin typeface="微软雅黑" panose="020B0503020204020204" pitchFamily="34" charset="-122"/>
                <a:ea typeface="微软雅黑" panose="020B0503020204020204" pitchFamily="34" charset="-122"/>
              </a:rPr>
              <a:t>密切相关，</a:t>
            </a:r>
            <a:r>
              <a:rPr lang="zh-CN" altLang="en-US" b="1" dirty="0">
                <a:solidFill>
                  <a:srgbClr val="0070C0"/>
                </a:solidFill>
                <a:latin typeface="微软雅黑" panose="020B0503020204020204" pitchFamily="34" charset="-122"/>
                <a:ea typeface="微软雅黑" panose="020B0503020204020204" pitchFamily="34" charset="-122"/>
              </a:rPr>
              <a:t>数据重用性和稀疏性的利用</a:t>
            </a:r>
            <a:r>
              <a:rPr lang="zh-CN" altLang="en-US" b="1" dirty="0">
                <a:solidFill>
                  <a:srgbClr val="002060"/>
                </a:solidFill>
                <a:latin typeface="微软雅黑" panose="020B0503020204020204" pitchFamily="34" charset="-122"/>
                <a:ea typeface="微软雅黑" panose="020B0503020204020204" pitchFamily="34" charset="-122"/>
              </a:rPr>
              <a:t>与</a:t>
            </a:r>
            <a:r>
              <a:rPr lang="zh-CN" altLang="en-US" b="1" dirty="0">
                <a:solidFill>
                  <a:srgbClr val="FF0000"/>
                </a:solidFill>
                <a:latin typeface="微软雅黑" panose="020B0503020204020204" pitchFamily="34" charset="-122"/>
                <a:ea typeface="微软雅黑" panose="020B0503020204020204" pitchFamily="34" charset="-122"/>
              </a:rPr>
              <a:t>处理单元阵列（</a:t>
            </a:r>
            <a:r>
              <a:rPr lang="en-US" altLang="zh-CN" b="1" dirty="0">
                <a:solidFill>
                  <a:srgbClr val="FF0000"/>
                </a:solidFill>
                <a:latin typeface="微软雅黑" panose="020B0503020204020204" pitchFamily="34" charset="-122"/>
                <a:ea typeface="微软雅黑" panose="020B0503020204020204" pitchFamily="34" charset="-122"/>
              </a:rPr>
              <a:t>PE Array</a:t>
            </a:r>
            <a:r>
              <a:rPr lang="zh-CN" altLang="en-US" b="1" dirty="0">
                <a:solidFill>
                  <a:srgbClr val="FF0000"/>
                </a:solidFill>
                <a:latin typeface="微软雅黑" panose="020B0503020204020204" pitchFamily="34" charset="-122"/>
                <a:ea typeface="微软雅黑" panose="020B0503020204020204" pitchFamily="34" charset="-122"/>
              </a:rPr>
              <a:t>）架构</a:t>
            </a:r>
            <a:r>
              <a:rPr lang="zh-CN" altLang="en-US" b="1" dirty="0">
                <a:solidFill>
                  <a:srgbClr val="002060"/>
                </a:solidFill>
                <a:latin typeface="微软雅黑" panose="020B0503020204020204" pitchFamily="34" charset="-122"/>
                <a:ea typeface="微软雅黑" panose="020B0503020204020204" pitchFamily="34" charset="-122"/>
              </a:rPr>
              <a:t>设计相关。此外，</a:t>
            </a:r>
            <a:r>
              <a:rPr lang="zh-CN" altLang="en-US" b="1" dirty="0">
                <a:solidFill>
                  <a:srgbClr val="0070C0"/>
                </a:solidFill>
                <a:latin typeface="微软雅黑" panose="020B0503020204020204" pitchFamily="34" charset="-122"/>
                <a:ea typeface="微软雅黑" panose="020B0503020204020204" pitchFamily="34" charset="-122"/>
              </a:rPr>
              <a:t>定制</a:t>
            </a:r>
            <a:r>
              <a:rPr lang="en-US" altLang="zh-CN" b="1" dirty="0">
                <a:solidFill>
                  <a:srgbClr val="0070C0"/>
                </a:solidFill>
                <a:latin typeface="微软雅黑" panose="020B0503020204020204" pitchFamily="34" charset="-122"/>
                <a:ea typeface="微软雅黑" panose="020B0503020204020204" pitchFamily="34" charset="-122"/>
              </a:rPr>
              <a:t>ALU</a:t>
            </a:r>
            <a:r>
              <a:rPr lang="zh-CN" altLang="en-US" b="1" dirty="0">
                <a:solidFill>
                  <a:srgbClr val="002060"/>
                </a:solidFill>
                <a:latin typeface="微软雅黑" panose="020B0503020204020204" pitchFamily="34" charset="-122"/>
                <a:ea typeface="微软雅黑" panose="020B0503020204020204" pitchFamily="34" charset="-122"/>
              </a:rPr>
              <a:t>有助于实现</a:t>
            </a:r>
            <a:r>
              <a:rPr lang="zh-CN" altLang="en-US" b="1" dirty="0">
                <a:solidFill>
                  <a:srgbClr val="FF0000"/>
                </a:solidFill>
                <a:latin typeface="微软雅黑" panose="020B0503020204020204" pitchFamily="34" charset="-122"/>
                <a:ea typeface="微软雅黑" panose="020B0503020204020204" pitchFamily="34" charset="-122"/>
              </a:rPr>
              <a:t>高效的处理单元</a:t>
            </a:r>
            <a:r>
              <a:rPr lang="en-US" altLang="zh-CN" b="1" dirty="0">
                <a:solidFill>
                  <a:srgbClr val="FF0000"/>
                </a:solidFill>
                <a:latin typeface="微软雅黑" panose="020B0503020204020204" pitchFamily="34" charset="-122"/>
                <a:ea typeface="微软雅黑" panose="020B0503020204020204" pitchFamily="34" charset="-122"/>
              </a:rPr>
              <a:t>(PE)</a:t>
            </a:r>
            <a:r>
              <a:rPr lang="zh-CN" altLang="en-US" b="1" dirty="0">
                <a:solidFill>
                  <a:srgbClr val="FF0000"/>
                </a:solidFill>
                <a:latin typeface="微软雅黑" panose="020B0503020204020204" pitchFamily="34" charset="-122"/>
                <a:ea typeface="微软雅黑" panose="020B0503020204020204" pitchFamily="34" charset="-122"/>
              </a:rPr>
              <a:t>结构</a:t>
            </a:r>
            <a:r>
              <a:rPr lang="zh-CN" altLang="en-US" b="1" dirty="0">
                <a:solidFill>
                  <a:srgbClr val="002060"/>
                </a:solidFill>
                <a:latin typeface="微软雅黑" panose="020B0503020204020204" pitchFamily="34" charset="-122"/>
                <a:ea typeface="微软雅黑" panose="020B0503020204020204" pitchFamily="34" charset="-122"/>
              </a:rPr>
              <a:t>。</a:t>
            </a:r>
            <a:r>
              <a:rPr lang="zh-CN" altLang="en-US" b="1" dirty="0">
                <a:solidFill>
                  <a:srgbClr val="0070C0"/>
                </a:solidFill>
                <a:latin typeface="微软雅黑" panose="020B0503020204020204" pitchFamily="34" charset="-122"/>
                <a:ea typeface="微软雅黑" panose="020B0503020204020204" pitchFamily="34" charset="-122"/>
              </a:rPr>
              <a:t>降低数值精度</a:t>
            </a:r>
            <a:r>
              <a:rPr lang="zh-CN" altLang="en-US" b="1" dirty="0">
                <a:solidFill>
                  <a:srgbClr val="002060"/>
                </a:solidFill>
                <a:latin typeface="微软雅黑" panose="020B0503020204020204" pitchFamily="34" charset="-122"/>
                <a:ea typeface="微软雅黑" panose="020B0503020204020204" pitchFamily="34" charset="-122"/>
              </a:rPr>
              <a:t>在</a:t>
            </a:r>
            <a:r>
              <a:rPr lang="zh-CN" altLang="en-US" b="1" dirty="0">
                <a:solidFill>
                  <a:srgbClr val="FF0000"/>
                </a:solidFill>
                <a:latin typeface="微软雅黑" panose="020B0503020204020204" pitchFamily="34" charset="-122"/>
                <a:ea typeface="微软雅黑" panose="020B0503020204020204" pitchFamily="34" charset="-122"/>
              </a:rPr>
              <a:t>数据架构设计</a:t>
            </a:r>
            <a:r>
              <a:rPr lang="zh-CN" altLang="en-US" b="1" dirty="0">
                <a:solidFill>
                  <a:srgbClr val="002060"/>
                </a:solidFill>
                <a:latin typeface="微软雅黑" panose="020B0503020204020204" pitchFamily="34" charset="-122"/>
                <a:ea typeface="微软雅黑" panose="020B0503020204020204" pitchFamily="34" charset="-122"/>
              </a:rPr>
              <a:t>中也扮演重要角色。</a:t>
            </a:r>
            <a:endParaRPr lang="en-US" altLang="zh-CN" b="1" dirty="0">
              <a:solidFill>
                <a:srgbClr val="002060"/>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rotWithShape="1">
          <a:blip r:embed="rId1">
            <a:extLst>
              <a:ext uri="{28A0092B-C50C-407E-A947-70E740481C1C}">
                <a14:useLocalDpi xmlns:a14="http://schemas.microsoft.com/office/drawing/2010/main" val="0"/>
              </a:ext>
            </a:extLst>
          </a:blip>
          <a:srcRect t="29212" b="54786"/>
          <a:stretch>
            <a:fillRect/>
          </a:stretch>
        </p:blipFill>
        <p:spPr>
          <a:xfrm>
            <a:off x="551384" y="4590680"/>
            <a:ext cx="11256912" cy="584099"/>
          </a:xfrm>
          <a:prstGeom prst="rect">
            <a:avLst/>
          </a:prstGeom>
        </p:spPr>
      </p:pic>
    </p:spTree>
  </p:cSld>
  <p:clrMapOvr>
    <a:masterClrMapping/>
  </p:clrMapOvr>
  <p:transition spd="slow" advTm="6023"/>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zh-CN" altLang="en-US" kern="1200" dirty="0">
                <a:solidFill>
                  <a:srgbClr val="002060"/>
                </a:solidFill>
                <a:latin typeface="微软雅黑" panose="020B0503020204020204" pitchFamily="34" charset="-122"/>
                <a:ea typeface="微软雅黑" panose="020B0503020204020204" pitchFamily="34" charset="-122"/>
                <a:cs typeface="+mn-cs"/>
              </a:rPr>
              <a:t>本章内容</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6" name="文本框 5"/>
          <p:cNvSpPr txBox="1"/>
          <p:nvPr/>
        </p:nvSpPr>
        <p:spPr bwMode="auto">
          <a:xfrm>
            <a:off x="3573780" y="1844040"/>
            <a:ext cx="4639945" cy="2676525"/>
          </a:xfrm>
          <a:prstGeom prst="rect">
            <a:avLst/>
          </a:prstGeom>
          <a:noFill/>
          <a:ln w="38100" cmpd="dbl" algn="ctr">
            <a:noFill/>
            <a:miter lim="800000"/>
          </a:ln>
          <a:effectLst/>
        </p:spPr>
        <p:txBody>
          <a:bodyPr wrap="square">
            <a:spAutoFit/>
          </a:bodyPr>
          <a:lstStyle/>
          <a:p>
            <a:pPr>
              <a:lnSpc>
                <a:spcPct val="150000"/>
              </a:lnSpc>
            </a:pPr>
            <a:r>
              <a:rPr lang="en-US" altLang="zh-CN" sz="2800" b="1" kern="0" dirty="0">
                <a:solidFill>
                  <a:srgbClr val="002060"/>
                </a:solidFill>
                <a:latin typeface="微软雅黑" panose="020B0503020204020204" pitchFamily="34" charset="-122"/>
                <a:ea typeface="微软雅黑" panose="020B0503020204020204" pitchFamily="34" charset="-122"/>
                <a:cs typeface="+mj-cs"/>
              </a:rPr>
              <a:t>5.1 </a:t>
            </a:r>
            <a:r>
              <a:rPr lang="zh-CN" altLang="en-US" sz="2800" b="1" kern="0" dirty="0">
                <a:solidFill>
                  <a:srgbClr val="002060"/>
                </a:solidFill>
                <a:latin typeface="微软雅黑" panose="020B0503020204020204" pitchFamily="34" charset="-122"/>
                <a:ea typeface="微软雅黑" panose="020B0503020204020204" pitchFamily="34" charset="-122"/>
                <a:cs typeface="+mj-cs"/>
              </a:rPr>
              <a:t>时域与空域计算架构</a:t>
            </a:r>
            <a:endParaRPr lang="zh-CN" altLang="en-US" sz="2800" b="1" kern="0" dirty="0">
              <a:solidFill>
                <a:srgbClr val="002060"/>
              </a:solidFill>
              <a:latin typeface="微软雅黑" panose="020B0503020204020204" pitchFamily="34" charset="-122"/>
              <a:ea typeface="微软雅黑" panose="020B0503020204020204" pitchFamily="34" charset="-122"/>
              <a:cs typeface="+mj-cs"/>
            </a:endParaRPr>
          </a:p>
          <a:p>
            <a:pPr>
              <a:lnSpc>
                <a:spcPct val="150000"/>
              </a:lnSpc>
            </a:pPr>
            <a:r>
              <a:rPr lang="en-US" altLang="zh-CN" sz="2800" b="1" kern="0" dirty="0">
                <a:solidFill>
                  <a:srgbClr val="002060"/>
                </a:solidFill>
                <a:latin typeface="微软雅黑" panose="020B0503020204020204" pitchFamily="34" charset="-122"/>
                <a:ea typeface="微软雅黑" panose="020B0503020204020204" pitchFamily="34" charset="-122"/>
                <a:cs typeface="+mj-cs"/>
              </a:rPr>
              <a:t>5.2 </a:t>
            </a:r>
            <a:r>
              <a:rPr lang="en-US" altLang="zh-CN" sz="2800" b="1" kern="0" dirty="0">
                <a:solidFill>
                  <a:srgbClr val="002060"/>
                </a:solidFill>
                <a:latin typeface="微软雅黑" panose="020B0503020204020204" pitchFamily="34" charset="-122"/>
                <a:ea typeface="微软雅黑" panose="020B0503020204020204" pitchFamily="34" charset="-122"/>
                <a:cs typeface="+mj-cs"/>
                <a:sym typeface="+mn-ea"/>
              </a:rPr>
              <a:t>Thinker</a:t>
            </a:r>
            <a:r>
              <a:rPr lang="zh-CN" altLang="en-US" sz="2800" b="1" kern="0" dirty="0">
                <a:solidFill>
                  <a:srgbClr val="002060"/>
                </a:solidFill>
                <a:latin typeface="微软雅黑" panose="020B0503020204020204" pitchFamily="34" charset="-122"/>
                <a:ea typeface="微软雅黑" panose="020B0503020204020204" pitchFamily="34" charset="-122"/>
                <a:cs typeface="+mj-cs"/>
                <a:sym typeface="+mn-ea"/>
              </a:rPr>
              <a:t>智能芯片架构</a:t>
            </a:r>
            <a:endParaRPr lang="zh-CN" altLang="en-US" sz="2800" b="1" kern="0" dirty="0">
              <a:solidFill>
                <a:srgbClr val="002060"/>
              </a:solidFill>
              <a:latin typeface="微软雅黑" panose="020B0503020204020204" pitchFamily="34" charset="-122"/>
              <a:ea typeface="微软雅黑" panose="020B0503020204020204" pitchFamily="34" charset="-122"/>
              <a:cs typeface="+mj-cs"/>
            </a:endParaRPr>
          </a:p>
          <a:p>
            <a:pPr>
              <a:lnSpc>
                <a:spcPct val="150000"/>
              </a:lnSpc>
            </a:pPr>
            <a:r>
              <a:rPr lang="en-US" altLang="zh-CN" sz="2800" b="1" kern="0" dirty="0">
                <a:solidFill>
                  <a:srgbClr val="C00000"/>
                </a:solidFill>
                <a:latin typeface="微软雅黑" panose="020B0503020204020204" pitchFamily="34" charset="-122"/>
                <a:ea typeface="微软雅黑" panose="020B0503020204020204" pitchFamily="34" charset="-122"/>
                <a:cs typeface="+mj-cs"/>
              </a:rPr>
              <a:t>5.3 DNPU</a:t>
            </a:r>
            <a:r>
              <a:rPr lang="zh-CN" altLang="en-US" sz="2800" b="1" kern="0" dirty="0">
                <a:solidFill>
                  <a:srgbClr val="C00000"/>
                </a:solidFill>
                <a:latin typeface="微软雅黑" panose="020B0503020204020204" pitchFamily="34" charset="-122"/>
                <a:ea typeface="微软雅黑" panose="020B0503020204020204" pitchFamily="34" charset="-122"/>
                <a:cs typeface="+mj-cs"/>
              </a:rPr>
              <a:t>智能芯片架构</a:t>
            </a:r>
            <a:endParaRPr lang="zh-CN" altLang="en-US" sz="2800" b="1" kern="0" dirty="0">
              <a:solidFill>
                <a:srgbClr val="C00000"/>
              </a:solidFill>
              <a:latin typeface="微软雅黑" panose="020B0503020204020204" pitchFamily="34" charset="-122"/>
              <a:ea typeface="微软雅黑" panose="020B0503020204020204" pitchFamily="34" charset="-122"/>
              <a:cs typeface="+mj-cs"/>
            </a:endParaRPr>
          </a:p>
          <a:p>
            <a:pPr>
              <a:lnSpc>
                <a:spcPct val="150000"/>
              </a:lnSpc>
            </a:pPr>
            <a:r>
              <a:rPr lang="en-US" altLang="zh-CN" sz="2800" b="1" kern="0" dirty="0">
                <a:solidFill>
                  <a:srgbClr val="002060"/>
                </a:solidFill>
                <a:latin typeface="微软雅黑" panose="020B0503020204020204" pitchFamily="34" charset="-122"/>
                <a:ea typeface="微软雅黑" panose="020B0503020204020204" pitchFamily="34" charset="-122"/>
                <a:cs typeface="+mj-cs"/>
              </a:rPr>
              <a:t>5.4 A310</a:t>
            </a:r>
            <a:r>
              <a:rPr lang="zh-CN" altLang="en-US" sz="2800" b="1" kern="0" dirty="0">
                <a:solidFill>
                  <a:srgbClr val="002060"/>
                </a:solidFill>
                <a:latin typeface="微软雅黑" panose="020B0503020204020204" pitchFamily="34" charset="-122"/>
                <a:ea typeface="微软雅黑" panose="020B0503020204020204" pitchFamily="34" charset="-122"/>
                <a:cs typeface="+mj-cs"/>
              </a:rPr>
              <a:t>智能芯片架构</a:t>
            </a:r>
            <a:endParaRPr lang="zh-CN" altLang="en-US" sz="2800" b="1" kern="0" dirty="0">
              <a:solidFill>
                <a:srgbClr val="002060"/>
              </a:solidFill>
              <a:latin typeface="微软雅黑" panose="020B0503020204020204" pitchFamily="34" charset="-122"/>
              <a:ea typeface="微软雅黑" panose="020B0503020204020204" pitchFamily="34" charset="-122"/>
              <a:cs typeface="+mj-cs"/>
            </a:endParaRPr>
          </a:p>
        </p:txBody>
      </p:sp>
    </p:spTree>
  </p:cSld>
  <p:clrMapOvr>
    <a:masterClrMapping/>
  </p:clrMapOvr>
  <p:transition spd="slow" advTm="6023"/>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5.3.2</a:t>
            </a:r>
            <a:r>
              <a:rPr lang="en-US" altLang="zh-CN" kern="1200" dirty="0">
                <a:solidFill>
                  <a:srgbClr val="002060"/>
                </a:solidFill>
                <a:latin typeface="微软雅黑" panose="020B0503020204020204" pitchFamily="34" charset="-122"/>
                <a:ea typeface="微软雅黑" panose="020B0503020204020204" pitchFamily="34" charset="-122"/>
                <a:cs typeface="+mn-cs"/>
              </a:rPr>
              <a:t> DNPU</a:t>
            </a:r>
            <a:r>
              <a:rPr lang="zh-CN" altLang="en-US" kern="1200" dirty="0">
                <a:solidFill>
                  <a:srgbClr val="002060"/>
                </a:solidFill>
                <a:latin typeface="微软雅黑" panose="020B0503020204020204" pitchFamily="34" charset="-122"/>
                <a:ea typeface="微软雅黑" panose="020B0503020204020204" pitchFamily="34" charset="-122"/>
                <a:cs typeface="+mn-cs"/>
              </a:rPr>
              <a:t>的设计与能效优化</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深度神经处理单元（</a:t>
            </a:r>
            <a:r>
              <a:rPr lang="en-US" altLang="zh-CN" b="1" dirty="0">
                <a:solidFill>
                  <a:srgbClr val="003366"/>
                </a:solidFill>
                <a:latin typeface="微软雅黑" panose="020B0503020204020204" pitchFamily="34" charset="-122"/>
                <a:ea typeface="微软雅黑" panose="020B0503020204020204" pitchFamily="34" charset="-122"/>
              </a:rPr>
              <a:t>DNPU</a:t>
            </a:r>
            <a:r>
              <a:rPr lang="zh-CN" altLang="en-US" b="1" dirty="0">
                <a:solidFill>
                  <a:srgbClr val="003366"/>
                </a:solidFill>
                <a:latin typeface="微软雅黑" panose="020B0503020204020204" pitchFamily="34" charset="-122"/>
                <a:ea typeface="微软雅黑" panose="020B0503020204020204" pitchFamily="34" charset="-122"/>
              </a:rPr>
              <a:t>）设计</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4" name="矩形 3"/>
          <p:cNvSpPr/>
          <p:nvPr/>
        </p:nvSpPr>
        <p:spPr>
          <a:xfrm>
            <a:off x="5895" y="1446739"/>
            <a:ext cx="10545381" cy="581057"/>
          </a:xfrm>
          <a:prstGeom prst="rect">
            <a:avLst/>
          </a:prstGeom>
        </p:spPr>
        <p:txBody>
          <a:bodyPr wrap="square">
            <a:spAutoFit/>
          </a:bodyPr>
          <a:lstStyle/>
          <a:p>
            <a:pPr lvl="1" algn="just">
              <a:lnSpc>
                <a:spcPct val="150000"/>
              </a:lnSpc>
              <a:buClr>
                <a:srgbClr val="FF0000"/>
              </a:buClr>
              <a:buSzPct val="100000"/>
            </a:pPr>
            <a:r>
              <a:rPr lang="en-US" altLang="zh-CN" b="1" dirty="0">
                <a:solidFill>
                  <a:srgbClr val="002060"/>
                </a:solidFill>
                <a:latin typeface="微软雅黑" panose="020B0503020204020204" pitchFamily="34" charset="-122"/>
                <a:ea typeface="微软雅黑" panose="020B0503020204020204" pitchFamily="34" charset="-122"/>
              </a:rPr>
              <a:t>3.</a:t>
            </a:r>
            <a:r>
              <a:rPr lang="zh-CN" altLang="en-US" b="1" dirty="0">
                <a:solidFill>
                  <a:srgbClr val="002060"/>
                </a:solidFill>
                <a:latin typeface="微软雅黑" panose="020B0503020204020204" pitchFamily="34" charset="-122"/>
                <a:ea typeface="微软雅黑" panose="020B0503020204020204" pitchFamily="34" charset="-122"/>
              </a:rPr>
              <a:t>硬件架构</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15" name="矩形 14"/>
          <p:cNvSpPr/>
          <p:nvPr/>
        </p:nvSpPr>
        <p:spPr>
          <a:xfrm>
            <a:off x="15115" y="1945484"/>
            <a:ext cx="11697509" cy="581057"/>
          </a:xfrm>
          <a:prstGeom prst="rect">
            <a:avLst/>
          </a:prstGeom>
        </p:spPr>
        <p:txBody>
          <a:bodyPr wrap="square">
            <a:spAutoFit/>
          </a:bodyPr>
          <a:lstStyle/>
          <a:p>
            <a:pPr lvl="1" algn="just">
              <a:lnSpc>
                <a:spcPct val="150000"/>
              </a:lnSpc>
              <a:buClr>
                <a:srgbClr val="FF0000"/>
              </a:buClr>
              <a:buSzPct val="100000"/>
            </a:pPr>
            <a:r>
              <a:rPr lang="zh-CN" altLang="en-US" b="1" dirty="0">
                <a:solidFill>
                  <a:srgbClr val="002060"/>
                </a:solidFill>
                <a:latin typeface="微软雅黑" panose="020B0503020204020204" pitchFamily="34" charset="-122"/>
                <a:ea typeface="微软雅黑" panose="020B0503020204020204" pitchFamily="34" charset="-122"/>
              </a:rPr>
              <a:t>硬件架构设计包括</a:t>
            </a:r>
            <a:r>
              <a:rPr lang="zh-CN" altLang="en-US" b="1" dirty="0">
                <a:solidFill>
                  <a:srgbClr val="0070C0"/>
                </a:solidFill>
                <a:latin typeface="微软雅黑" panose="020B0503020204020204" pitchFamily="34" charset="-122"/>
                <a:ea typeface="微软雅黑" panose="020B0503020204020204" pitchFamily="34" charset="-122"/>
              </a:rPr>
              <a:t>全局架构、</a:t>
            </a:r>
            <a:r>
              <a:rPr lang="en-US" altLang="zh-CN" b="1" dirty="0">
                <a:solidFill>
                  <a:srgbClr val="0070C0"/>
                </a:solidFill>
                <a:latin typeface="微软雅黑" panose="020B0503020204020204" pitchFamily="34" charset="-122"/>
                <a:ea typeface="微软雅黑" panose="020B0503020204020204" pitchFamily="34" charset="-122"/>
              </a:rPr>
              <a:t>PE</a:t>
            </a:r>
            <a:r>
              <a:rPr lang="zh-CN" altLang="en-US" b="1" dirty="0">
                <a:solidFill>
                  <a:srgbClr val="0070C0"/>
                </a:solidFill>
                <a:latin typeface="微软雅黑" panose="020B0503020204020204" pitchFamily="34" charset="-122"/>
                <a:ea typeface="微软雅黑" panose="020B0503020204020204" pitchFamily="34" charset="-122"/>
              </a:rPr>
              <a:t>阵列架构、</a:t>
            </a:r>
            <a:r>
              <a:rPr lang="en-US" altLang="zh-CN" b="1" dirty="0">
                <a:solidFill>
                  <a:srgbClr val="0070C0"/>
                </a:solidFill>
                <a:latin typeface="微软雅黑" panose="020B0503020204020204" pitchFamily="34" charset="-122"/>
                <a:ea typeface="微软雅黑" panose="020B0503020204020204" pitchFamily="34" charset="-122"/>
              </a:rPr>
              <a:t>PE</a:t>
            </a:r>
            <a:r>
              <a:rPr lang="zh-CN" altLang="en-US" b="1" dirty="0">
                <a:solidFill>
                  <a:srgbClr val="0070C0"/>
                </a:solidFill>
                <a:latin typeface="微软雅黑" panose="020B0503020204020204" pitchFamily="34" charset="-122"/>
                <a:ea typeface="微软雅黑" panose="020B0503020204020204" pitchFamily="34" charset="-122"/>
              </a:rPr>
              <a:t>架构以及数据架构</a:t>
            </a:r>
            <a:r>
              <a:rPr lang="zh-CN" altLang="en-US" b="1" dirty="0">
                <a:solidFill>
                  <a:srgbClr val="002060"/>
                </a:solidFill>
                <a:latin typeface="微软雅黑" panose="020B0503020204020204" pitchFamily="34" charset="-122"/>
                <a:ea typeface="微软雅黑" panose="020B0503020204020204" pitchFamily="34" charset="-122"/>
              </a:rPr>
              <a:t>。</a:t>
            </a:r>
            <a:endParaRPr lang="en-US" altLang="zh-CN" b="1" dirty="0">
              <a:solidFill>
                <a:srgbClr val="002060"/>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rotWithShape="1">
          <a:blip r:embed="rId1">
            <a:extLst>
              <a:ext uri="{28A0092B-C50C-407E-A947-70E740481C1C}">
                <a14:useLocalDpi xmlns:a14="http://schemas.microsoft.com/office/drawing/2010/main" val="0"/>
              </a:ext>
            </a:extLst>
          </a:blip>
          <a:srcRect t="47346" b="15172"/>
          <a:stretch>
            <a:fillRect/>
          </a:stretch>
        </p:blipFill>
        <p:spPr>
          <a:xfrm>
            <a:off x="467544" y="5174953"/>
            <a:ext cx="11256912" cy="1368153"/>
          </a:xfrm>
          <a:prstGeom prst="rect">
            <a:avLst/>
          </a:prstGeom>
        </p:spPr>
      </p:pic>
      <p:sp>
        <p:nvSpPr>
          <p:cNvPr id="3" name="矩形 2"/>
          <p:cNvSpPr/>
          <p:nvPr/>
        </p:nvSpPr>
        <p:spPr>
          <a:xfrm>
            <a:off x="467544" y="2657908"/>
            <a:ext cx="10669016" cy="707886"/>
          </a:xfrm>
          <a:prstGeom prst="rect">
            <a:avLst/>
          </a:prstGeom>
        </p:spPr>
        <p:txBody>
          <a:bodyPr wrap="square">
            <a:spAutoFit/>
          </a:bodyPr>
          <a:lstStyle/>
          <a:p>
            <a:pPr marL="285750" indent="-285750">
              <a:buFont typeface="Wingdings" panose="05000000000000000000" pitchFamily="2" charset="2"/>
              <a:buChar char="Ø"/>
            </a:pPr>
            <a:r>
              <a:rPr lang="zh-CN" altLang="en-US" sz="2000" b="1" dirty="0">
                <a:latin typeface="微软雅黑" panose="020B0503020204020204" pitchFamily="34" charset="-122"/>
                <a:ea typeface="微软雅黑" panose="020B0503020204020204" pitchFamily="34" charset="-122"/>
              </a:rPr>
              <a:t>全局架构</a:t>
            </a:r>
            <a:r>
              <a:rPr lang="zh-CN" altLang="en-US" sz="2000" b="1" dirty="0">
                <a:solidFill>
                  <a:srgbClr val="002060"/>
                </a:solidFill>
                <a:latin typeface="微软雅黑" panose="020B0503020204020204" pitchFamily="34" charset="-122"/>
                <a:ea typeface="微软雅黑" panose="020B0503020204020204" pitchFamily="34" charset="-122"/>
              </a:rPr>
              <a:t>：能看到</a:t>
            </a:r>
            <a:r>
              <a:rPr lang="zh-CN" altLang="en-US" sz="2000" b="1" dirty="0">
                <a:solidFill>
                  <a:srgbClr val="0070C0"/>
                </a:solidFill>
                <a:latin typeface="微软雅黑" panose="020B0503020204020204" pitchFamily="34" charset="-122"/>
                <a:ea typeface="微软雅黑" panose="020B0503020204020204" pitchFamily="34" charset="-122"/>
              </a:rPr>
              <a:t>核心、内存、网络和控制</a:t>
            </a:r>
            <a:r>
              <a:rPr lang="zh-CN" altLang="en-US" sz="2000" b="1" dirty="0">
                <a:solidFill>
                  <a:srgbClr val="002060"/>
                </a:solidFill>
                <a:latin typeface="微软雅黑" panose="020B0503020204020204" pitchFamily="34" charset="-122"/>
                <a:ea typeface="微软雅黑" panose="020B0503020204020204" pitchFamily="34" charset="-122"/>
              </a:rPr>
              <a:t>的完整视图；最重要的是该</a:t>
            </a:r>
            <a:r>
              <a:rPr lang="zh-CN" altLang="en-US" sz="2000" b="1" dirty="0">
                <a:solidFill>
                  <a:srgbClr val="0070C0"/>
                </a:solidFill>
                <a:latin typeface="微软雅黑" panose="020B0503020204020204" pitchFamily="34" charset="-122"/>
                <a:ea typeface="微软雅黑" panose="020B0503020204020204" pitchFamily="34" charset="-122"/>
              </a:rPr>
              <a:t>如何给缓冲器和</a:t>
            </a:r>
            <a:r>
              <a:rPr lang="en-US" altLang="zh-CN" sz="2000" b="1" dirty="0">
                <a:solidFill>
                  <a:srgbClr val="0070C0"/>
                </a:solidFill>
                <a:latin typeface="微软雅黑" panose="020B0503020204020204" pitchFamily="34" charset="-122"/>
                <a:ea typeface="微软雅黑" panose="020B0503020204020204" pitchFamily="34" charset="-122"/>
              </a:rPr>
              <a:t>PE</a:t>
            </a:r>
            <a:r>
              <a:rPr lang="zh-CN" altLang="en-US" sz="2000" b="1" dirty="0">
                <a:solidFill>
                  <a:srgbClr val="0070C0"/>
                </a:solidFill>
                <a:latin typeface="微软雅黑" panose="020B0503020204020204" pitchFamily="34" charset="-122"/>
                <a:ea typeface="微软雅黑" panose="020B0503020204020204" pitchFamily="34" charset="-122"/>
              </a:rPr>
              <a:t>分配芯片面积</a:t>
            </a:r>
            <a:r>
              <a:rPr lang="zh-CN" altLang="en-US" sz="2000" b="1" dirty="0">
                <a:solidFill>
                  <a:srgbClr val="002060"/>
                </a:solidFill>
                <a:latin typeface="微软雅黑" panose="020B0503020204020204" pitchFamily="34" charset="-122"/>
                <a:ea typeface="微软雅黑" panose="020B0503020204020204" pitchFamily="34" charset="-122"/>
              </a:rPr>
              <a:t>。</a:t>
            </a:r>
            <a:endParaRPr lang="zh-CN" altLang="en-US" sz="2000" dirty="0"/>
          </a:p>
        </p:txBody>
      </p:sp>
      <p:sp>
        <p:nvSpPr>
          <p:cNvPr id="10" name="矩形 9"/>
          <p:cNvSpPr/>
          <p:nvPr/>
        </p:nvSpPr>
        <p:spPr>
          <a:xfrm>
            <a:off x="467544" y="3385045"/>
            <a:ext cx="8026556" cy="400110"/>
          </a:xfrm>
          <a:prstGeom prst="rect">
            <a:avLst/>
          </a:prstGeom>
        </p:spPr>
        <p:txBody>
          <a:bodyPr wrap="none">
            <a:spAutoFit/>
          </a:bodyPr>
          <a:lstStyle/>
          <a:p>
            <a:pPr marL="285750" indent="-285750">
              <a:buFont typeface="Wingdings" panose="05000000000000000000" pitchFamily="2" charset="2"/>
              <a:buChar char="Ø"/>
            </a:pPr>
            <a:r>
              <a:rPr lang="en-US" altLang="zh-CN" sz="2000" b="1" dirty="0">
                <a:latin typeface="微软雅黑" panose="020B0503020204020204" pitchFamily="34" charset="-122"/>
                <a:ea typeface="微软雅黑" panose="020B0503020204020204" pitchFamily="34" charset="-122"/>
              </a:rPr>
              <a:t>PE</a:t>
            </a:r>
            <a:r>
              <a:rPr lang="zh-CN" altLang="en-US" sz="2000" b="1" dirty="0">
                <a:latin typeface="微软雅黑" panose="020B0503020204020204" pitchFamily="34" charset="-122"/>
                <a:ea typeface="微软雅黑" panose="020B0503020204020204" pitchFamily="34" charset="-122"/>
              </a:rPr>
              <a:t>阵列架构</a:t>
            </a:r>
            <a:r>
              <a:rPr lang="zh-CN" altLang="en-US" sz="2000" b="1" dirty="0">
                <a:solidFill>
                  <a:srgbClr val="002060"/>
                </a:solidFill>
                <a:latin typeface="微软雅黑" panose="020B0503020204020204" pitchFamily="34" charset="-122"/>
                <a:ea typeface="微软雅黑" panose="020B0503020204020204" pitchFamily="34" charset="-122"/>
              </a:rPr>
              <a:t>：</a:t>
            </a:r>
            <a:r>
              <a:rPr lang="zh-CN" altLang="en-US" sz="2000" b="1" dirty="0">
                <a:solidFill>
                  <a:srgbClr val="0070C0"/>
                </a:solidFill>
                <a:latin typeface="微软雅黑" panose="020B0503020204020204" pitchFamily="34" charset="-122"/>
                <a:ea typeface="微软雅黑" panose="020B0503020204020204" pitchFamily="34" charset="-122"/>
              </a:rPr>
              <a:t>数据的重用和并行度</a:t>
            </a:r>
            <a:r>
              <a:rPr lang="zh-CN" altLang="en-US" sz="2000" b="1" dirty="0">
                <a:solidFill>
                  <a:srgbClr val="002060"/>
                </a:solidFill>
                <a:latin typeface="微软雅黑" panose="020B0503020204020204" pitchFamily="34" charset="-122"/>
                <a:ea typeface="微软雅黑" panose="020B0503020204020204" pitchFamily="34" charset="-122"/>
              </a:rPr>
              <a:t>以及</a:t>
            </a:r>
            <a:r>
              <a:rPr lang="en-US" altLang="zh-CN" sz="2000" b="1" dirty="0">
                <a:solidFill>
                  <a:srgbClr val="0070C0"/>
                </a:solidFill>
                <a:latin typeface="微软雅黑" panose="020B0503020204020204" pitchFamily="34" charset="-122"/>
                <a:ea typeface="微软雅黑" panose="020B0503020204020204" pitchFamily="34" charset="-122"/>
              </a:rPr>
              <a:t>PE</a:t>
            </a:r>
            <a:r>
              <a:rPr lang="zh-CN" altLang="en-US" sz="2000" b="1" dirty="0">
                <a:solidFill>
                  <a:srgbClr val="0070C0"/>
                </a:solidFill>
                <a:latin typeface="微软雅黑" panose="020B0503020204020204" pitchFamily="34" charset="-122"/>
                <a:ea typeface="微软雅黑" panose="020B0503020204020204" pitchFamily="34" charset="-122"/>
              </a:rPr>
              <a:t>的利用率</a:t>
            </a:r>
            <a:r>
              <a:rPr lang="zh-CN" altLang="en-US" sz="2000" b="1" dirty="0">
                <a:solidFill>
                  <a:srgbClr val="002060"/>
                </a:solidFill>
                <a:latin typeface="微软雅黑" panose="020B0503020204020204" pitchFamily="34" charset="-122"/>
                <a:ea typeface="微软雅黑" panose="020B0503020204020204" pitchFamily="34" charset="-122"/>
              </a:rPr>
              <a:t>需要重点考虑。</a:t>
            </a:r>
            <a:endParaRPr lang="zh-CN" altLang="en-US" sz="2000" dirty="0"/>
          </a:p>
        </p:txBody>
      </p:sp>
      <p:sp>
        <p:nvSpPr>
          <p:cNvPr id="11" name="矩形 10"/>
          <p:cNvSpPr/>
          <p:nvPr/>
        </p:nvSpPr>
        <p:spPr>
          <a:xfrm>
            <a:off x="467544" y="3831546"/>
            <a:ext cx="10905550" cy="400110"/>
          </a:xfrm>
          <a:prstGeom prst="rect">
            <a:avLst/>
          </a:prstGeom>
        </p:spPr>
        <p:txBody>
          <a:bodyPr wrap="none">
            <a:spAutoFit/>
          </a:bodyPr>
          <a:lstStyle/>
          <a:p>
            <a:pPr marL="285750" indent="-285750">
              <a:buFont typeface="Wingdings" panose="05000000000000000000" pitchFamily="2" charset="2"/>
              <a:buChar char="Ø"/>
            </a:pPr>
            <a:r>
              <a:rPr lang="en-US" altLang="zh-CN" sz="2000" b="1" dirty="0">
                <a:latin typeface="微软雅黑" panose="020B0503020204020204" pitchFamily="34" charset="-122"/>
                <a:ea typeface="微软雅黑" panose="020B0503020204020204" pitchFamily="34" charset="-122"/>
              </a:rPr>
              <a:t>PE</a:t>
            </a:r>
            <a:r>
              <a:rPr lang="zh-CN" altLang="en-US" sz="2000" b="1" dirty="0">
                <a:latin typeface="微软雅黑" panose="020B0503020204020204" pitchFamily="34" charset="-122"/>
                <a:ea typeface="微软雅黑" panose="020B0503020204020204" pitchFamily="34" charset="-122"/>
              </a:rPr>
              <a:t>架构</a:t>
            </a:r>
            <a:r>
              <a:rPr lang="zh-CN" altLang="en-US" sz="2000" b="1" dirty="0">
                <a:solidFill>
                  <a:srgbClr val="002060"/>
                </a:solidFill>
                <a:latin typeface="微软雅黑" panose="020B0503020204020204" pitchFamily="34" charset="-122"/>
                <a:ea typeface="微软雅黑" panose="020B0503020204020204" pitchFamily="34" charset="-122"/>
              </a:rPr>
              <a:t>：</a:t>
            </a:r>
            <a:r>
              <a:rPr lang="zh-CN" altLang="en-US" sz="2000" b="1" dirty="0">
                <a:solidFill>
                  <a:srgbClr val="0070C0"/>
                </a:solidFill>
                <a:latin typeface="微软雅黑" panose="020B0503020204020204" pitchFamily="34" charset="-122"/>
                <a:ea typeface="微软雅黑" panose="020B0503020204020204" pitchFamily="34" charset="-122"/>
              </a:rPr>
              <a:t>优化</a:t>
            </a:r>
            <a:r>
              <a:rPr lang="en-US" altLang="zh-CN" sz="2000" b="1" dirty="0">
                <a:solidFill>
                  <a:srgbClr val="0070C0"/>
                </a:solidFill>
                <a:latin typeface="微软雅黑" panose="020B0503020204020204" pitchFamily="34" charset="-122"/>
                <a:ea typeface="微软雅黑" panose="020B0503020204020204" pitchFamily="34" charset="-122"/>
              </a:rPr>
              <a:t>PE</a:t>
            </a:r>
            <a:r>
              <a:rPr lang="zh-CN" altLang="en-US" sz="2000" b="1" dirty="0">
                <a:solidFill>
                  <a:srgbClr val="0070C0"/>
                </a:solidFill>
                <a:latin typeface="微软雅黑" panose="020B0503020204020204" pitchFamily="34" charset="-122"/>
                <a:ea typeface="微软雅黑" panose="020B0503020204020204" pitchFamily="34" charset="-122"/>
              </a:rPr>
              <a:t>所占芯片面积与功耗</a:t>
            </a:r>
            <a:r>
              <a:rPr lang="zh-CN" altLang="en-US" sz="2000" b="1" dirty="0">
                <a:solidFill>
                  <a:srgbClr val="002060"/>
                </a:solidFill>
                <a:latin typeface="微软雅黑" panose="020B0503020204020204" pitchFamily="34" charset="-122"/>
                <a:ea typeface="微软雅黑" panose="020B0503020204020204" pitchFamily="34" charset="-122"/>
              </a:rPr>
              <a:t>至关重要；在确定</a:t>
            </a:r>
            <a:r>
              <a:rPr lang="en-US" altLang="zh-CN" sz="2000" b="1" dirty="0">
                <a:solidFill>
                  <a:srgbClr val="002060"/>
                </a:solidFill>
                <a:latin typeface="微软雅黑" panose="020B0503020204020204" pitchFamily="34" charset="-122"/>
                <a:ea typeface="微软雅黑" panose="020B0503020204020204" pitchFamily="34" charset="-122"/>
              </a:rPr>
              <a:t>PE</a:t>
            </a:r>
            <a:r>
              <a:rPr lang="zh-CN" altLang="en-US" sz="2000" b="1" dirty="0">
                <a:solidFill>
                  <a:srgbClr val="002060"/>
                </a:solidFill>
                <a:latin typeface="微软雅黑" panose="020B0503020204020204" pitchFamily="34" charset="-122"/>
                <a:ea typeface="微软雅黑" panose="020B0503020204020204" pitchFamily="34" charset="-122"/>
              </a:rPr>
              <a:t>结构之前，需要先确定数据架构。</a:t>
            </a:r>
            <a:endParaRPr lang="zh-CN" altLang="en-US" sz="2000" dirty="0"/>
          </a:p>
        </p:txBody>
      </p:sp>
      <p:sp>
        <p:nvSpPr>
          <p:cNvPr id="13" name="矩形 12"/>
          <p:cNvSpPr/>
          <p:nvPr/>
        </p:nvSpPr>
        <p:spPr>
          <a:xfrm>
            <a:off x="467544" y="4280275"/>
            <a:ext cx="10669016" cy="707886"/>
          </a:xfrm>
          <a:prstGeom prst="rect">
            <a:avLst/>
          </a:prstGeom>
        </p:spPr>
        <p:txBody>
          <a:bodyPr wrap="square">
            <a:spAutoFit/>
          </a:bodyPr>
          <a:lstStyle/>
          <a:p>
            <a:pPr marL="285750" indent="-285750">
              <a:buFont typeface="Wingdings" panose="05000000000000000000" pitchFamily="2" charset="2"/>
              <a:buChar char="Ø"/>
            </a:pPr>
            <a:r>
              <a:rPr lang="zh-CN" altLang="en-US" sz="2000" b="1" dirty="0">
                <a:latin typeface="微软雅黑" panose="020B0503020204020204" pitchFamily="34" charset="-122"/>
                <a:ea typeface="微软雅黑" panose="020B0503020204020204" pitchFamily="34" charset="-122"/>
              </a:rPr>
              <a:t>数据架构</a:t>
            </a:r>
            <a:r>
              <a:rPr lang="zh-CN" altLang="en-US" sz="2000" b="1" dirty="0">
                <a:solidFill>
                  <a:srgbClr val="002060"/>
                </a:solidFill>
                <a:latin typeface="微软雅黑" panose="020B0503020204020204" pitchFamily="34" charset="-122"/>
                <a:ea typeface="微软雅黑" panose="020B0503020204020204" pitchFamily="34" charset="-122"/>
              </a:rPr>
              <a:t>：</a:t>
            </a:r>
            <a:r>
              <a:rPr lang="zh-CN" altLang="en-US" sz="2000" b="1" dirty="0">
                <a:solidFill>
                  <a:srgbClr val="0070C0"/>
                </a:solidFill>
                <a:latin typeface="微软雅黑" panose="020B0503020204020204" pitchFamily="34" charset="-122"/>
                <a:ea typeface="微软雅黑" panose="020B0503020204020204" pitchFamily="34" charset="-122"/>
              </a:rPr>
              <a:t>降低数据位宽</a:t>
            </a:r>
            <a:r>
              <a:rPr lang="zh-CN" altLang="en-US" sz="2000" b="1" dirty="0">
                <a:solidFill>
                  <a:srgbClr val="002060"/>
                </a:solidFill>
                <a:latin typeface="微软雅黑" panose="020B0503020204020204" pitchFamily="34" charset="-122"/>
                <a:ea typeface="微软雅黑" panose="020B0503020204020204" pitchFamily="34" charset="-122"/>
              </a:rPr>
              <a:t>能够降低</a:t>
            </a:r>
            <a:r>
              <a:rPr lang="en-US" altLang="zh-CN" sz="2000" b="1" dirty="0">
                <a:solidFill>
                  <a:srgbClr val="002060"/>
                </a:solidFill>
                <a:latin typeface="微软雅黑" panose="020B0503020204020204" pitchFamily="34" charset="-122"/>
                <a:ea typeface="微软雅黑" panose="020B0503020204020204" pitchFamily="34" charset="-122"/>
              </a:rPr>
              <a:t>PE</a:t>
            </a:r>
            <a:r>
              <a:rPr lang="zh-CN" altLang="en-US" sz="2000" b="1" dirty="0">
                <a:solidFill>
                  <a:srgbClr val="002060"/>
                </a:solidFill>
                <a:latin typeface="微软雅黑" panose="020B0503020204020204" pitchFamily="34" charset="-122"/>
                <a:ea typeface="微软雅黑" panose="020B0503020204020204" pitchFamily="34" charset="-122"/>
              </a:rPr>
              <a:t>所占芯片面积和功耗，但位宽过低可能会导致</a:t>
            </a:r>
            <a:r>
              <a:rPr lang="en-US" altLang="zh-CN" sz="2000" b="1" dirty="0">
                <a:solidFill>
                  <a:srgbClr val="002060"/>
                </a:solidFill>
                <a:latin typeface="微软雅黑" panose="020B0503020204020204" pitchFamily="34" charset="-122"/>
                <a:ea typeface="微软雅黑" panose="020B0503020204020204" pitchFamily="34" charset="-122"/>
              </a:rPr>
              <a:t>DNN</a:t>
            </a:r>
            <a:r>
              <a:rPr lang="zh-CN" altLang="en-US" sz="2000" b="1" dirty="0">
                <a:solidFill>
                  <a:srgbClr val="002060"/>
                </a:solidFill>
                <a:latin typeface="微软雅黑" panose="020B0503020204020204" pitchFamily="34" charset="-122"/>
                <a:ea typeface="微软雅黑" panose="020B0503020204020204" pitchFamily="34" charset="-122"/>
              </a:rPr>
              <a:t>的准确性得不到保证。</a:t>
            </a:r>
            <a:endParaRPr lang="zh-CN" altLang="en-US" sz="2000" dirty="0"/>
          </a:p>
        </p:txBody>
      </p:sp>
    </p:spTree>
  </p:cSld>
  <p:clrMapOvr>
    <a:masterClrMapping/>
  </p:clrMapOvr>
  <p:transition spd="slow" advTm="6023"/>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5.3.2</a:t>
            </a:r>
            <a:r>
              <a:rPr lang="en-US" altLang="zh-CN" kern="1200" dirty="0">
                <a:solidFill>
                  <a:srgbClr val="002060"/>
                </a:solidFill>
                <a:latin typeface="微软雅黑" panose="020B0503020204020204" pitchFamily="34" charset="-122"/>
                <a:ea typeface="微软雅黑" panose="020B0503020204020204" pitchFamily="34" charset="-122"/>
                <a:cs typeface="+mn-cs"/>
              </a:rPr>
              <a:t> DNPU</a:t>
            </a:r>
            <a:r>
              <a:rPr lang="zh-CN" altLang="en-US" kern="1200" dirty="0">
                <a:solidFill>
                  <a:srgbClr val="002060"/>
                </a:solidFill>
                <a:latin typeface="微软雅黑" panose="020B0503020204020204" pitchFamily="34" charset="-122"/>
                <a:ea typeface="微软雅黑" panose="020B0503020204020204" pitchFamily="34" charset="-122"/>
                <a:cs typeface="+mn-cs"/>
              </a:rPr>
              <a:t>的设计与能效优化</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深度神经处理单元（</a:t>
            </a:r>
            <a:r>
              <a:rPr lang="en-US" altLang="zh-CN" b="1" dirty="0">
                <a:solidFill>
                  <a:srgbClr val="003366"/>
                </a:solidFill>
                <a:latin typeface="微软雅黑" panose="020B0503020204020204" pitchFamily="34" charset="-122"/>
                <a:ea typeface="微软雅黑" panose="020B0503020204020204" pitchFamily="34" charset="-122"/>
              </a:rPr>
              <a:t>DNPU</a:t>
            </a:r>
            <a:r>
              <a:rPr lang="zh-CN" altLang="en-US" b="1" dirty="0">
                <a:solidFill>
                  <a:srgbClr val="003366"/>
                </a:solidFill>
                <a:latin typeface="微软雅黑" panose="020B0503020204020204" pitchFamily="34" charset="-122"/>
                <a:ea typeface="微软雅黑" panose="020B0503020204020204" pitchFamily="34" charset="-122"/>
              </a:rPr>
              <a:t>）设计</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4" name="矩形 3"/>
          <p:cNvSpPr/>
          <p:nvPr/>
        </p:nvSpPr>
        <p:spPr>
          <a:xfrm>
            <a:off x="5895" y="1446739"/>
            <a:ext cx="10545381" cy="581057"/>
          </a:xfrm>
          <a:prstGeom prst="rect">
            <a:avLst/>
          </a:prstGeom>
        </p:spPr>
        <p:txBody>
          <a:bodyPr wrap="square">
            <a:spAutoFit/>
          </a:bodyPr>
          <a:lstStyle/>
          <a:p>
            <a:pPr lvl="1" algn="just">
              <a:lnSpc>
                <a:spcPct val="150000"/>
              </a:lnSpc>
              <a:buClr>
                <a:srgbClr val="FF0000"/>
              </a:buClr>
              <a:buSzPct val="100000"/>
            </a:pPr>
            <a:r>
              <a:rPr lang="en-US" altLang="zh-CN" b="1" dirty="0">
                <a:solidFill>
                  <a:srgbClr val="002060"/>
                </a:solidFill>
                <a:latin typeface="微软雅黑" panose="020B0503020204020204" pitchFamily="34" charset="-122"/>
                <a:ea typeface="微软雅黑" panose="020B0503020204020204" pitchFamily="34" charset="-122"/>
              </a:rPr>
              <a:t>4.</a:t>
            </a:r>
            <a:r>
              <a:rPr lang="zh-CN" altLang="en-US" b="1" dirty="0">
                <a:solidFill>
                  <a:srgbClr val="002060"/>
                </a:solidFill>
                <a:latin typeface="微软雅黑" panose="020B0503020204020204" pitchFamily="34" charset="-122"/>
                <a:ea typeface="微软雅黑" panose="020B0503020204020204" pitchFamily="34" charset="-122"/>
              </a:rPr>
              <a:t>芯片实现</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15" name="矩形 14"/>
          <p:cNvSpPr/>
          <p:nvPr/>
        </p:nvSpPr>
        <p:spPr>
          <a:xfrm>
            <a:off x="28323" y="1972142"/>
            <a:ext cx="11697509" cy="2243050"/>
          </a:xfrm>
          <a:prstGeom prst="rect">
            <a:avLst/>
          </a:prstGeom>
        </p:spPr>
        <p:txBody>
          <a:bodyPr wrap="square">
            <a:spAutoFit/>
          </a:bodyPr>
          <a:lstStyle/>
          <a:p>
            <a:pPr lvl="1" algn="just">
              <a:lnSpc>
                <a:spcPct val="150000"/>
              </a:lnSpc>
              <a:buClr>
                <a:srgbClr val="FF0000"/>
              </a:buClr>
              <a:buSzPct val="100000"/>
            </a:pPr>
            <a:r>
              <a:rPr lang="zh-CN" altLang="en-US" b="1" dirty="0">
                <a:solidFill>
                  <a:srgbClr val="002060"/>
                </a:solidFill>
                <a:latin typeface="微软雅黑" panose="020B0503020204020204" pitchFamily="34" charset="-122"/>
                <a:ea typeface="微软雅黑" panose="020B0503020204020204" pitchFamily="34" charset="-122"/>
              </a:rPr>
              <a:t>在芯片实现阶段，</a:t>
            </a:r>
            <a:r>
              <a:rPr lang="zh-CN" altLang="en-US" b="1" dirty="0">
                <a:solidFill>
                  <a:srgbClr val="0070C0"/>
                </a:solidFill>
                <a:latin typeface="微软雅黑" panose="020B0503020204020204" pitchFamily="34" charset="-122"/>
                <a:ea typeface="微软雅黑" panose="020B0503020204020204" pitchFamily="34" charset="-122"/>
              </a:rPr>
              <a:t>前端设计</a:t>
            </a:r>
            <a:r>
              <a:rPr lang="zh-CN" altLang="en-US" b="1" dirty="0">
                <a:solidFill>
                  <a:srgbClr val="002060"/>
                </a:solidFill>
                <a:latin typeface="微软雅黑" panose="020B0503020204020204" pitchFamily="34" charset="-122"/>
                <a:ea typeface="微软雅黑" panose="020B0503020204020204" pitchFamily="34" charset="-122"/>
              </a:rPr>
              <a:t>是将硬件架构表示为寄存器传输级别的代码并将其综合成门级的过程，</a:t>
            </a:r>
            <a:r>
              <a:rPr lang="zh-CN" altLang="en-US" b="1" dirty="0">
                <a:solidFill>
                  <a:srgbClr val="0070C0"/>
                </a:solidFill>
                <a:latin typeface="微软雅黑" panose="020B0503020204020204" pitchFamily="34" charset="-122"/>
                <a:ea typeface="微软雅黑" panose="020B0503020204020204" pitchFamily="34" charset="-122"/>
              </a:rPr>
              <a:t>后端设计</a:t>
            </a:r>
            <a:r>
              <a:rPr lang="zh-CN" altLang="en-US" b="1" dirty="0">
                <a:solidFill>
                  <a:srgbClr val="002060"/>
                </a:solidFill>
                <a:latin typeface="微软雅黑" panose="020B0503020204020204" pitchFamily="34" charset="-122"/>
                <a:ea typeface="微软雅黑" panose="020B0503020204020204" pitchFamily="34" charset="-122"/>
              </a:rPr>
              <a:t>是放置门和门之间布线的过程。在设计过程中，验证非常重要，应该在每个阶段都实施。</a:t>
            </a:r>
            <a:r>
              <a:rPr lang="en-US" altLang="zh-CN" b="1" dirty="0">
                <a:solidFill>
                  <a:srgbClr val="0070C0"/>
                </a:solidFill>
                <a:latin typeface="微软雅黑" panose="020B0503020204020204" pitchFamily="34" charset="-122"/>
                <a:ea typeface="微软雅黑" panose="020B0503020204020204" pitchFamily="34" charset="-122"/>
              </a:rPr>
              <a:t>FPGA</a:t>
            </a:r>
            <a:r>
              <a:rPr lang="zh-CN" altLang="en-US" b="1" dirty="0">
                <a:solidFill>
                  <a:srgbClr val="0070C0"/>
                </a:solidFill>
                <a:latin typeface="微软雅黑" panose="020B0503020204020204" pitchFamily="34" charset="-122"/>
                <a:ea typeface="微软雅黑" panose="020B0503020204020204" pitchFamily="34" charset="-122"/>
              </a:rPr>
              <a:t>验证</a:t>
            </a:r>
            <a:r>
              <a:rPr lang="zh-CN" altLang="en-US" b="1" dirty="0">
                <a:solidFill>
                  <a:srgbClr val="002060"/>
                </a:solidFill>
                <a:latin typeface="微软雅黑" panose="020B0503020204020204" pitchFamily="34" charset="-122"/>
                <a:ea typeface="微软雅黑" panose="020B0503020204020204" pitchFamily="34" charset="-122"/>
              </a:rPr>
              <a:t>在某些情况下可能被省略，但为了验证设计在实际中的应用情况，是很有必要的。</a:t>
            </a:r>
            <a:endParaRPr lang="en-US" altLang="zh-CN" b="1" dirty="0">
              <a:solidFill>
                <a:srgbClr val="002060"/>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rotWithShape="1">
          <a:blip r:embed="rId1">
            <a:extLst>
              <a:ext uri="{28A0092B-C50C-407E-A947-70E740481C1C}">
                <a14:useLocalDpi xmlns:a14="http://schemas.microsoft.com/office/drawing/2010/main" val="0"/>
              </a:ext>
            </a:extLst>
          </a:blip>
          <a:srcRect t="79951"/>
          <a:stretch>
            <a:fillRect/>
          </a:stretch>
        </p:blipFill>
        <p:spPr>
          <a:xfrm>
            <a:off x="468920" y="5367224"/>
            <a:ext cx="11256912" cy="731814"/>
          </a:xfrm>
          <a:prstGeom prst="rect">
            <a:avLst/>
          </a:prstGeom>
        </p:spPr>
      </p:pic>
    </p:spTree>
  </p:cSld>
  <p:clrMapOvr>
    <a:masterClrMapping/>
  </p:clrMapOvr>
  <p:transition spd="slow" advTm="6023"/>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5.3.2</a:t>
            </a:r>
            <a:r>
              <a:rPr lang="en-US" altLang="zh-CN" kern="1200" dirty="0">
                <a:solidFill>
                  <a:srgbClr val="002060"/>
                </a:solidFill>
                <a:latin typeface="微软雅黑" panose="020B0503020204020204" pitchFamily="34" charset="-122"/>
                <a:ea typeface="微软雅黑" panose="020B0503020204020204" pitchFamily="34" charset="-122"/>
                <a:cs typeface="+mn-cs"/>
              </a:rPr>
              <a:t> DNPU</a:t>
            </a:r>
            <a:r>
              <a:rPr lang="zh-CN" altLang="en-US" kern="1200" dirty="0">
                <a:solidFill>
                  <a:srgbClr val="002060"/>
                </a:solidFill>
                <a:latin typeface="微软雅黑" panose="020B0503020204020204" pitchFamily="34" charset="-122"/>
                <a:ea typeface="微软雅黑" panose="020B0503020204020204" pitchFamily="34" charset="-122"/>
                <a:cs typeface="+mn-cs"/>
              </a:rPr>
              <a:t>的设计与能效优化</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003366"/>
              </a:buClr>
              <a:buSzPct val="100000"/>
              <a:buFont typeface="Wingdings" panose="05000000000000000000" pitchFamily="2" charset="2"/>
              <a:buChar char="p"/>
            </a:pPr>
            <a:r>
              <a:rPr lang="zh-CN" altLang="en-US" b="1" dirty="0">
                <a:solidFill>
                  <a:srgbClr val="003366"/>
                </a:solidFill>
                <a:latin typeface="微软雅黑" panose="020B0503020204020204" pitchFamily="34" charset="-122"/>
                <a:ea typeface="微软雅黑" panose="020B0503020204020204" pitchFamily="34" charset="-122"/>
              </a:rPr>
              <a:t>能效优化</a:t>
            </a:r>
            <a:endParaRPr lang="en-US" altLang="zh-CN" b="1" dirty="0">
              <a:solidFill>
                <a:srgbClr val="003366"/>
              </a:solidFill>
              <a:latin typeface="微软雅黑" panose="020B0503020204020204" pitchFamily="34" charset="-122"/>
              <a:ea typeface="微软雅黑" panose="020B0503020204020204" pitchFamily="34" charset="-122"/>
            </a:endParaRPr>
          </a:p>
        </p:txBody>
      </p:sp>
      <p:sp>
        <p:nvSpPr>
          <p:cNvPr id="3" name="矩形 2"/>
          <p:cNvSpPr/>
          <p:nvPr/>
        </p:nvSpPr>
        <p:spPr>
          <a:xfrm>
            <a:off x="0" y="1536834"/>
            <a:ext cx="11712624" cy="5009064"/>
          </a:xfrm>
          <a:prstGeom prst="rect">
            <a:avLst/>
          </a:prstGeom>
        </p:spPr>
        <p:txBody>
          <a:bodyPr wrap="square">
            <a:spAutoFit/>
          </a:bodyPr>
          <a:lstStyle/>
          <a:p>
            <a:pPr lvl="1">
              <a:lnSpc>
                <a:spcPct val="150000"/>
              </a:lnSpc>
              <a:buClr>
                <a:srgbClr val="002060"/>
              </a:buClr>
              <a:buSzPct val="100000"/>
            </a:pPr>
            <a:r>
              <a:rPr lang="zh-CN" altLang="en-US" b="1" dirty="0">
                <a:solidFill>
                  <a:srgbClr val="002060"/>
                </a:solidFill>
                <a:latin typeface="微软雅黑" panose="020B0503020204020204" pitchFamily="34" charset="-122"/>
                <a:ea typeface="微软雅黑" panose="020B0503020204020204" pitchFamily="34" charset="-122"/>
              </a:rPr>
              <a:t>在计算准确度相同的情况下，</a:t>
            </a:r>
            <a:r>
              <a:rPr lang="en-US" altLang="zh-CN" b="1" dirty="0">
                <a:solidFill>
                  <a:srgbClr val="002060"/>
                </a:solidFill>
                <a:latin typeface="微软雅黑" panose="020B0503020204020204" pitchFamily="34" charset="-122"/>
                <a:ea typeface="微软雅黑" panose="020B0503020204020204" pitchFamily="34" charset="-122"/>
              </a:rPr>
              <a:t>DNN</a:t>
            </a:r>
            <a:r>
              <a:rPr lang="zh-CN" altLang="en-US" b="1" dirty="0">
                <a:solidFill>
                  <a:srgbClr val="002060"/>
                </a:solidFill>
                <a:latin typeface="微软雅黑" panose="020B0503020204020204" pitchFamily="34" charset="-122"/>
                <a:ea typeface="微软雅黑" panose="020B0503020204020204" pitchFamily="34" charset="-122"/>
              </a:rPr>
              <a:t>的参数和计算量越少，能效越高。目前有许多方法围绕这一点来提升</a:t>
            </a:r>
            <a:r>
              <a:rPr lang="en-US" altLang="zh-CN" b="1" dirty="0">
                <a:solidFill>
                  <a:srgbClr val="002060"/>
                </a:solidFill>
                <a:latin typeface="微软雅黑" panose="020B0503020204020204" pitchFamily="34" charset="-122"/>
                <a:ea typeface="微软雅黑" panose="020B0503020204020204" pitchFamily="34" charset="-122"/>
              </a:rPr>
              <a:t>DNN</a:t>
            </a:r>
            <a:r>
              <a:rPr lang="zh-CN" altLang="en-US" b="1" dirty="0">
                <a:solidFill>
                  <a:srgbClr val="002060"/>
                </a:solidFill>
                <a:latin typeface="微软雅黑" panose="020B0503020204020204" pitchFamily="34" charset="-122"/>
                <a:ea typeface="微软雅黑" panose="020B0503020204020204" pitchFamily="34" charset="-122"/>
              </a:rPr>
              <a:t>算法性能。这里只讨论直接影响硬件架构的能效优化方法，对于</a:t>
            </a:r>
            <a:r>
              <a:rPr lang="en-US" altLang="zh-CN" b="1" dirty="0">
                <a:solidFill>
                  <a:srgbClr val="002060"/>
                </a:solidFill>
                <a:latin typeface="微软雅黑" panose="020B0503020204020204" pitchFamily="34" charset="-122"/>
                <a:ea typeface="微软雅黑" panose="020B0503020204020204" pitchFamily="34" charset="-122"/>
              </a:rPr>
              <a:t>DNPU</a:t>
            </a:r>
            <a:r>
              <a:rPr lang="zh-CN" altLang="en-US" b="1" dirty="0">
                <a:solidFill>
                  <a:srgbClr val="002060"/>
                </a:solidFill>
                <a:latin typeface="微软雅黑" panose="020B0503020204020204" pitchFamily="34" charset="-122"/>
                <a:ea typeface="微软雅黑" panose="020B0503020204020204" pitchFamily="34" charset="-122"/>
              </a:rPr>
              <a:t>来说，</a:t>
            </a:r>
            <a:r>
              <a:rPr lang="zh-CN" altLang="en-US" b="1" dirty="0">
                <a:latin typeface="微软雅黑" panose="020B0503020204020204" pitchFamily="34" charset="-122"/>
                <a:ea typeface="微软雅黑" panose="020B0503020204020204" pitchFamily="34" charset="-122"/>
              </a:rPr>
              <a:t>减少外部主存储器访问能耗</a:t>
            </a:r>
            <a:r>
              <a:rPr lang="zh-CN" altLang="en-US" b="1" dirty="0">
                <a:solidFill>
                  <a:srgbClr val="002060"/>
                </a:solidFill>
                <a:latin typeface="微软雅黑" panose="020B0503020204020204" pitchFamily="34" charset="-122"/>
                <a:ea typeface="微软雅黑" panose="020B0503020204020204" pitchFamily="34" charset="-122"/>
              </a:rPr>
              <a:t>（占比最多）至关重要。减少外部存储器访问有以下方法：</a:t>
            </a:r>
            <a:endParaRPr lang="en-US" altLang="zh-CN" b="1" dirty="0">
              <a:solidFill>
                <a:srgbClr val="002060"/>
              </a:solidFill>
              <a:latin typeface="微软雅黑" panose="020B0503020204020204" pitchFamily="34" charset="-122"/>
              <a:ea typeface="微软雅黑" panose="020B0503020204020204" pitchFamily="34" charset="-122"/>
            </a:endParaRPr>
          </a:p>
          <a:p>
            <a:pPr marL="1257300" lvl="2" indent="-342900">
              <a:lnSpc>
                <a:spcPct val="150000"/>
              </a:lnSpc>
              <a:buClr>
                <a:srgbClr val="002060"/>
              </a:buClr>
              <a:buSzPct val="100000"/>
              <a:buFont typeface="Wingdings" panose="05000000000000000000" pitchFamily="2" charset="2"/>
              <a:buChar char="ü"/>
            </a:pPr>
            <a:r>
              <a:rPr lang="zh-CN" altLang="en-US" b="1" dirty="0">
                <a:solidFill>
                  <a:srgbClr val="002060"/>
                </a:solidFill>
                <a:latin typeface="微软雅黑" panose="020B0503020204020204" pitchFamily="34" charset="-122"/>
                <a:ea typeface="微软雅黑" panose="020B0503020204020204" pitchFamily="34" charset="-122"/>
              </a:rPr>
              <a:t>降低数值精度；</a:t>
            </a:r>
            <a:endParaRPr lang="en-US" altLang="zh-CN" b="1" dirty="0">
              <a:solidFill>
                <a:srgbClr val="002060"/>
              </a:solidFill>
              <a:latin typeface="微软雅黑" panose="020B0503020204020204" pitchFamily="34" charset="-122"/>
              <a:ea typeface="微软雅黑" panose="020B0503020204020204" pitchFamily="34" charset="-122"/>
            </a:endParaRPr>
          </a:p>
          <a:p>
            <a:pPr marL="1257300" lvl="2" indent="-342900">
              <a:lnSpc>
                <a:spcPct val="150000"/>
              </a:lnSpc>
              <a:buClr>
                <a:srgbClr val="002060"/>
              </a:buClr>
              <a:buSzPct val="100000"/>
              <a:buFont typeface="Wingdings" panose="05000000000000000000" pitchFamily="2" charset="2"/>
              <a:buChar char="ü"/>
            </a:pPr>
            <a:r>
              <a:rPr lang="zh-CN" altLang="en-US" b="1" dirty="0">
                <a:solidFill>
                  <a:srgbClr val="002060"/>
                </a:solidFill>
                <a:latin typeface="微软雅黑" panose="020B0503020204020204" pitchFamily="34" charset="-122"/>
                <a:ea typeface="微软雅黑" panose="020B0503020204020204" pitchFamily="34" charset="-122"/>
              </a:rPr>
              <a:t>计算流程和数据流优化；</a:t>
            </a:r>
            <a:endParaRPr lang="en-US" altLang="zh-CN" b="1" dirty="0">
              <a:solidFill>
                <a:srgbClr val="002060"/>
              </a:solidFill>
              <a:latin typeface="微软雅黑" panose="020B0503020204020204" pitchFamily="34" charset="-122"/>
              <a:ea typeface="微软雅黑" panose="020B0503020204020204" pitchFamily="34" charset="-122"/>
            </a:endParaRPr>
          </a:p>
          <a:p>
            <a:pPr marL="1257300" lvl="2" indent="-342900">
              <a:lnSpc>
                <a:spcPct val="150000"/>
              </a:lnSpc>
              <a:buClr>
                <a:srgbClr val="002060"/>
              </a:buClr>
              <a:buSzPct val="100000"/>
              <a:buFont typeface="Wingdings" panose="05000000000000000000" pitchFamily="2" charset="2"/>
              <a:buChar char="ü"/>
            </a:pPr>
            <a:r>
              <a:rPr lang="zh-CN" altLang="en-US" b="1" dirty="0">
                <a:solidFill>
                  <a:srgbClr val="002060"/>
                </a:solidFill>
                <a:latin typeface="微软雅黑" panose="020B0503020204020204" pitchFamily="34" charset="-122"/>
                <a:ea typeface="微软雅黑" panose="020B0503020204020204" pitchFamily="34" charset="-122"/>
              </a:rPr>
              <a:t>数据重用；</a:t>
            </a:r>
            <a:endParaRPr lang="en-US" altLang="zh-CN" b="1" dirty="0">
              <a:solidFill>
                <a:srgbClr val="002060"/>
              </a:solidFill>
              <a:latin typeface="微软雅黑" panose="020B0503020204020204" pitchFamily="34" charset="-122"/>
              <a:ea typeface="微软雅黑" panose="020B0503020204020204" pitchFamily="34" charset="-122"/>
            </a:endParaRPr>
          </a:p>
          <a:p>
            <a:pPr marL="1257300" lvl="2" indent="-342900">
              <a:lnSpc>
                <a:spcPct val="150000"/>
              </a:lnSpc>
              <a:buClr>
                <a:srgbClr val="002060"/>
              </a:buClr>
              <a:buSzPct val="100000"/>
              <a:buFont typeface="Wingdings" panose="05000000000000000000" pitchFamily="2" charset="2"/>
              <a:buChar char="ü"/>
            </a:pPr>
            <a:r>
              <a:rPr lang="zh-CN" altLang="en-US" b="1" dirty="0">
                <a:solidFill>
                  <a:srgbClr val="002060"/>
                </a:solidFill>
                <a:latin typeface="微软雅黑" panose="020B0503020204020204" pitchFamily="34" charset="-122"/>
                <a:ea typeface="微软雅黑" panose="020B0503020204020204" pitchFamily="34" charset="-122"/>
              </a:rPr>
              <a:t>降低数据稀疏度；</a:t>
            </a:r>
            <a:endParaRPr lang="en-US" altLang="zh-CN" b="1" dirty="0">
              <a:solidFill>
                <a:srgbClr val="002060"/>
              </a:solidFill>
              <a:latin typeface="微软雅黑" panose="020B0503020204020204" pitchFamily="34" charset="-122"/>
              <a:ea typeface="微软雅黑" panose="020B0503020204020204" pitchFamily="34" charset="-122"/>
            </a:endParaRPr>
          </a:p>
          <a:p>
            <a:pPr marL="1257300" lvl="2" indent="-342900">
              <a:lnSpc>
                <a:spcPct val="150000"/>
              </a:lnSpc>
              <a:buClr>
                <a:srgbClr val="002060"/>
              </a:buClr>
              <a:buSzPct val="100000"/>
              <a:buFont typeface="Wingdings" panose="05000000000000000000" pitchFamily="2" charset="2"/>
              <a:buChar char="ü"/>
            </a:pPr>
            <a:r>
              <a:rPr lang="zh-CN" altLang="en-US" b="1" dirty="0">
                <a:solidFill>
                  <a:srgbClr val="002060"/>
                </a:solidFill>
                <a:latin typeface="微软雅黑" panose="020B0503020204020204" pitchFamily="34" charset="-122"/>
                <a:ea typeface="微软雅黑" panose="020B0503020204020204" pitchFamily="34" charset="-122"/>
              </a:rPr>
              <a:t>定制</a:t>
            </a:r>
            <a:r>
              <a:rPr lang="en-US" altLang="zh-CN" b="1" dirty="0">
                <a:solidFill>
                  <a:srgbClr val="002060"/>
                </a:solidFill>
                <a:latin typeface="微软雅黑" panose="020B0503020204020204" pitchFamily="34" charset="-122"/>
                <a:ea typeface="微软雅黑" panose="020B0503020204020204" pitchFamily="34" charset="-122"/>
              </a:rPr>
              <a:t>ALU</a:t>
            </a:r>
            <a:r>
              <a:rPr lang="zh-CN" altLang="en-US" b="1" dirty="0">
                <a:solidFill>
                  <a:srgbClr val="002060"/>
                </a:solidFill>
                <a:latin typeface="微软雅黑" panose="020B0503020204020204" pitchFamily="34" charset="-122"/>
                <a:ea typeface="微软雅黑" panose="020B0503020204020204" pitchFamily="34" charset="-122"/>
              </a:rPr>
              <a:t>。</a:t>
            </a:r>
            <a:endParaRPr lang="zh-CN" altLang="en-US" b="1"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spd="slow" advTm="6023"/>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5.3.3 DNN</a:t>
            </a:r>
            <a:r>
              <a:rPr lang="zh-CN" altLang="en-US" sz="3600" b="1" dirty="0">
                <a:solidFill>
                  <a:srgbClr val="002060"/>
                </a:solidFill>
                <a:latin typeface="微软雅黑" panose="020B0503020204020204" pitchFamily="34" charset="-122"/>
                <a:ea typeface="微软雅黑" panose="020B0503020204020204" pitchFamily="34" charset="-122"/>
              </a:rPr>
              <a:t>硬件的异构架构</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57" name="矩形 56"/>
          <p:cNvSpPr/>
          <p:nvPr/>
        </p:nvSpPr>
        <p:spPr>
          <a:xfrm>
            <a:off x="335360" y="1027848"/>
            <a:ext cx="9842044" cy="480131"/>
          </a:xfrm>
          <a:prstGeom prst="rect">
            <a:avLst/>
          </a:prstGeom>
        </p:spPr>
        <p:txBody>
          <a:bodyPr wrap="square">
            <a:spAutoFit/>
          </a:bodyPr>
          <a:lstStyle/>
          <a:p>
            <a:pPr marL="0" lvl="1">
              <a:lnSpc>
                <a:spcPct val="90000"/>
              </a:lnSpc>
              <a:spcAft>
                <a:spcPct val="15000"/>
              </a:spcAft>
            </a:pPr>
            <a:r>
              <a:rPr lang="en-US" altLang="zh-CN" sz="2800" b="1" dirty="0">
                <a:solidFill>
                  <a:srgbClr val="002060"/>
                </a:solidFill>
                <a:latin typeface="微软雅黑" panose="020B0503020204020204" pitchFamily="34" charset="-122"/>
                <a:ea typeface="微软雅黑" panose="020B0503020204020204" pitchFamily="34" charset="-122"/>
              </a:rPr>
              <a:t> </a:t>
            </a:r>
            <a:r>
              <a:rPr lang="zh-CN" altLang="en-US" sz="2800" b="1" dirty="0">
                <a:solidFill>
                  <a:srgbClr val="C00000"/>
                </a:solidFill>
                <a:latin typeface="微软雅黑" panose="020B0503020204020204" pitchFamily="34" charset="-122"/>
                <a:ea typeface="微软雅黑" panose="020B0503020204020204" pitchFamily="34" charset="-122"/>
              </a:rPr>
              <a:t>为什么要用异构架构</a:t>
            </a:r>
            <a:r>
              <a:rPr lang="en-US" altLang="zh-CN" sz="2800" b="1" dirty="0">
                <a:solidFill>
                  <a:srgbClr val="C00000"/>
                </a:solidFill>
                <a:latin typeface="微软雅黑" panose="020B0503020204020204" pitchFamily="34" charset="-122"/>
                <a:ea typeface="微软雅黑" panose="020B0503020204020204" pitchFamily="34" charset="-122"/>
              </a:rPr>
              <a:t>?</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10" name="矩形 9"/>
          <p:cNvSpPr/>
          <p:nvPr/>
        </p:nvSpPr>
        <p:spPr>
          <a:xfrm>
            <a:off x="-312712" y="1507979"/>
            <a:ext cx="11712624" cy="5013039"/>
          </a:xfrm>
          <a:prstGeom prst="rect">
            <a:avLst/>
          </a:prstGeom>
        </p:spPr>
        <p:txBody>
          <a:bodyPr wrap="square">
            <a:spAutoFit/>
          </a:bodyPr>
          <a:lstStyle/>
          <a:p>
            <a:pPr marL="1371600" lvl="2" indent="-457200">
              <a:lnSpc>
                <a:spcPct val="150000"/>
              </a:lnSpc>
              <a:buClr>
                <a:srgbClr val="002060"/>
              </a:buClr>
              <a:buSzPct val="100000"/>
              <a:buFont typeface="Wingdings" panose="05000000000000000000" pitchFamily="2" charset="2"/>
              <a:buChar char="Ø"/>
            </a:pPr>
            <a:r>
              <a:rPr lang="zh-CN" altLang="en-US" b="1" dirty="0">
                <a:solidFill>
                  <a:srgbClr val="002060"/>
                </a:solidFill>
                <a:latin typeface="微软雅黑" panose="020B0503020204020204" pitchFamily="34" charset="-122"/>
                <a:ea typeface="微软雅黑" panose="020B0503020204020204" pitchFamily="34" charset="-122"/>
              </a:rPr>
              <a:t>从任务需求的角度</a:t>
            </a:r>
            <a:endParaRPr lang="en-US" altLang="zh-CN" b="1" dirty="0">
              <a:solidFill>
                <a:srgbClr val="002060"/>
              </a:solidFill>
              <a:latin typeface="微软雅黑" panose="020B0503020204020204" pitchFamily="34" charset="-122"/>
              <a:ea typeface="微软雅黑" panose="020B0503020204020204" pitchFamily="34" charset="-122"/>
            </a:endParaRPr>
          </a:p>
          <a:p>
            <a:pPr marL="1714500" lvl="3" indent="-342900">
              <a:lnSpc>
                <a:spcPct val="150000"/>
              </a:lnSpc>
              <a:buClr>
                <a:srgbClr val="002060"/>
              </a:buClr>
              <a:buSzPct val="100000"/>
              <a:buFont typeface="Wingdings" panose="05000000000000000000" pitchFamily="2" charset="2"/>
              <a:buChar char="ü"/>
            </a:pPr>
            <a:r>
              <a:rPr lang="en-US" altLang="zh-CN" b="1" dirty="0">
                <a:solidFill>
                  <a:srgbClr val="002060"/>
                </a:solidFill>
                <a:latin typeface="微软雅黑" panose="020B0503020204020204" pitchFamily="34" charset="-122"/>
                <a:ea typeface="微软雅黑" panose="020B0503020204020204" pitchFamily="34" charset="-122"/>
              </a:rPr>
              <a:t>DNN(CNN\MLP\RNN)</a:t>
            </a:r>
            <a:r>
              <a:rPr lang="zh-CN" altLang="en-US" b="1" dirty="0">
                <a:solidFill>
                  <a:srgbClr val="002060"/>
                </a:solidFill>
                <a:latin typeface="微软雅黑" panose="020B0503020204020204" pitchFamily="34" charset="-122"/>
                <a:ea typeface="微软雅黑" panose="020B0503020204020204" pitchFamily="34" charset="-122"/>
              </a:rPr>
              <a:t>网络结构及运算具有</a:t>
            </a:r>
            <a:r>
              <a:rPr lang="zh-CN" altLang="en-US" b="1" dirty="0">
                <a:solidFill>
                  <a:srgbClr val="0070C0"/>
                </a:solidFill>
                <a:latin typeface="微软雅黑" panose="020B0503020204020204" pitchFamily="34" charset="-122"/>
                <a:ea typeface="微软雅黑" panose="020B0503020204020204" pitchFamily="34" charset="-122"/>
              </a:rPr>
              <a:t>网络异质性</a:t>
            </a:r>
            <a:endParaRPr lang="en-US" altLang="zh-CN" b="1" dirty="0">
              <a:solidFill>
                <a:srgbClr val="002060"/>
              </a:solidFill>
              <a:latin typeface="微软雅黑" panose="020B0503020204020204" pitchFamily="34" charset="-122"/>
              <a:ea typeface="微软雅黑" panose="020B0503020204020204" pitchFamily="34" charset="-122"/>
            </a:endParaRPr>
          </a:p>
          <a:p>
            <a:pPr marL="1714500" lvl="3" indent="-342900">
              <a:lnSpc>
                <a:spcPct val="150000"/>
              </a:lnSpc>
              <a:buClr>
                <a:srgbClr val="002060"/>
              </a:buClr>
              <a:buSzPct val="100000"/>
              <a:buFont typeface="Wingdings" panose="05000000000000000000" pitchFamily="2" charset="2"/>
              <a:buChar char="ü"/>
            </a:pPr>
            <a:r>
              <a:rPr lang="zh-CN" altLang="en-US" b="1" dirty="0">
                <a:solidFill>
                  <a:srgbClr val="002060"/>
                </a:solidFill>
                <a:latin typeface="微软雅黑" panose="020B0503020204020204" pitchFamily="34" charset="-122"/>
                <a:ea typeface="微软雅黑" panose="020B0503020204020204" pitchFamily="34" charset="-122"/>
              </a:rPr>
              <a:t>异构架构由不同类型的处理器单元组成，每个处理器单元都针对不同类型的任务进行优化</a:t>
            </a:r>
            <a:endParaRPr lang="en-US" altLang="zh-CN" b="1" dirty="0">
              <a:solidFill>
                <a:srgbClr val="002060"/>
              </a:solidFill>
              <a:latin typeface="微软雅黑" panose="020B0503020204020204" pitchFamily="34" charset="-122"/>
              <a:ea typeface="微软雅黑" panose="020B0503020204020204" pitchFamily="34" charset="-122"/>
            </a:endParaRPr>
          </a:p>
          <a:p>
            <a:pPr marL="1257300" lvl="2" indent="-342900">
              <a:lnSpc>
                <a:spcPct val="150000"/>
              </a:lnSpc>
              <a:buClr>
                <a:srgbClr val="002060"/>
              </a:buClr>
              <a:buSzPct val="100000"/>
              <a:buFont typeface="Wingdings" panose="05000000000000000000" pitchFamily="2" charset="2"/>
              <a:buChar char="Ø"/>
            </a:pPr>
            <a:r>
              <a:rPr lang="zh-CN" altLang="en-US" b="1" dirty="0">
                <a:solidFill>
                  <a:srgbClr val="002060"/>
                </a:solidFill>
                <a:latin typeface="微软雅黑" panose="020B0503020204020204" pitchFamily="34" charset="-122"/>
                <a:ea typeface="微软雅黑" panose="020B0503020204020204" pitchFamily="34" charset="-122"/>
              </a:rPr>
              <a:t>从功耗效率、产品生命周期的角度</a:t>
            </a:r>
            <a:endParaRPr lang="en-US" altLang="zh-CN" b="1" dirty="0">
              <a:solidFill>
                <a:srgbClr val="002060"/>
              </a:solidFill>
              <a:latin typeface="微软雅黑" panose="020B0503020204020204" pitchFamily="34" charset="-122"/>
              <a:ea typeface="微软雅黑" panose="020B0503020204020204" pitchFamily="34" charset="-122"/>
            </a:endParaRPr>
          </a:p>
          <a:p>
            <a:pPr marL="1714500" lvl="3" indent="-342900">
              <a:lnSpc>
                <a:spcPct val="150000"/>
              </a:lnSpc>
              <a:buClr>
                <a:srgbClr val="002060"/>
              </a:buClr>
              <a:buSzPct val="100000"/>
              <a:buFont typeface="Wingdings" panose="05000000000000000000" pitchFamily="2" charset="2"/>
              <a:buChar char="ü"/>
            </a:pPr>
            <a:r>
              <a:rPr lang="zh-CN" altLang="en-US" b="1" dirty="0">
                <a:solidFill>
                  <a:srgbClr val="002060"/>
                </a:solidFill>
                <a:latin typeface="微软雅黑" panose="020B0503020204020204" pitchFamily="34" charset="-122"/>
                <a:ea typeface="微软雅黑" panose="020B0503020204020204" pitchFamily="34" charset="-122"/>
              </a:rPr>
              <a:t>与传统的通用计算芯片相比，异构架构具有高性能、低功耗等显著优点</a:t>
            </a:r>
            <a:endParaRPr lang="en-US" altLang="zh-CN" b="1" dirty="0">
              <a:solidFill>
                <a:srgbClr val="002060"/>
              </a:solidFill>
              <a:latin typeface="微软雅黑" panose="020B0503020204020204" pitchFamily="34" charset="-122"/>
              <a:ea typeface="微软雅黑" panose="020B0503020204020204" pitchFamily="34" charset="-122"/>
            </a:endParaRPr>
          </a:p>
          <a:p>
            <a:pPr marL="1714500" lvl="3" indent="-342900">
              <a:lnSpc>
                <a:spcPct val="150000"/>
              </a:lnSpc>
              <a:buClr>
                <a:srgbClr val="002060"/>
              </a:buClr>
              <a:buSzPct val="100000"/>
              <a:buFont typeface="Wingdings" panose="05000000000000000000" pitchFamily="2" charset="2"/>
              <a:buChar char="ü"/>
            </a:pPr>
            <a:r>
              <a:rPr lang="zh-CN" altLang="en-US" b="1" dirty="0">
                <a:solidFill>
                  <a:srgbClr val="002060"/>
                </a:solidFill>
                <a:latin typeface="微软雅黑" panose="020B0503020204020204" pitchFamily="34" charset="-122"/>
                <a:ea typeface="微软雅黑" panose="020B0503020204020204" pitchFamily="34" charset="-122"/>
              </a:rPr>
              <a:t>异构架构也可以依赖通用计算单元加以支持，不至于很快被淘汰，有利于延长芯片的生命周期</a:t>
            </a:r>
            <a:endParaRPr lang="en-US" altLang="zh-CN" b="1" dirty="0">
              <a:solidFill>
                <a:srgbClr val="002060"/>
              </a:solidFill>
              <a:latin typeface="微软雅黑" panose="020B0503020204020204" pitchFamily="34" charset="-122"/>
              <a:ea typeface="微软雅黑" panose="020B0503020204020204" pitchFamily="34" charset="-122"/>
            </a:endParaRPr>
          </a:p>
          <a:p>
            <a:pPr marL="1714500" lvl="3" indent="-342900">
              <a:lnSpc>
                <a:spcPct val="150000"/>
              </a:lnSpc>
              <a:buClr>
                <a:srgbClr val="002060"/>
              </a:buClr>
              <a:buSzPct val="100000"/>
              <a:buFont typeface="Wingdings" panose="05000000000000000000" pitchFamily="2" charset="2"/>
              <a:buChar char="ü"/>
            </a:pPr>
            <a:r>
              <a:rPr lang="zh-CN" altLang="en-US" b="1" dirty="0">
                <a:solidFill>
                  <a:srgbClr val="002060"/>
                </a:solidFill>
                <a:latin typeface="微软雅黑" panose="020B0503020204020204" pitchFamily="34" charset="-122"/>
                <a:ea typeface="微软雅黑" panose="020B0503020204020204" pitchFamily="34" charset="-122"/>
              </a:rPr>
              <a:t>异构架构更适用于移动的低功耗嵌入式产品</a:t>
            </a:r>
            <a:endParaRPr lang="en-US" altLang="zh-CN" b="1"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advClick="0" advTm="18369"/>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55" name="内容占位符 2"/>
              <p:cNvSpPr txBox="1"/>
              <p:nvPr/>
            </p:nvSpPr>
            <p:spPr bwMode="auto">
              <a:xfrm>
                <a:off x="249730" y="980728"/>
                <a:ext cx="11593288" cy="2858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a:t>
                </a:r>
                <a:r>
                  <a:rPr lang="en-US" altLang="zh-CN" sz="2400" kern="0" dirty="0">
                    <a:solidFill>
                      <a:srgbClr val="002060"/>
                    </a:solidFill>
                    <a:latin typeface="微软雅黑" panose="020B0503020204020204" pitchFamily="34" charset="-122"/>
                    <a:ea typeface="微软雅黑" panose="020B0503020204020204" pitchFamily="34" charset="-122"/>
                  </a:rPr>
                  <a:t>DNN</a:t>
                </a:r>
                <a:r>
                  <a:rPr lang="zh-CN" altLang="en-US" sz="2400" kern="0" dirty="0">
                    <a:solidFill>
                      <a:srgbClr val="C00000"/>
                    </a:solidFill>
                    <a:latin typeface="微软雅黑" panose="020B0503020204020204" pitchFamily="34" charset="-122"/>
                    <a:ea typeface="微软雅黑" panose="020B0503020204020204" pitchFamily="34" charset="-122"/>
                  </a:rPr>
                  <a:t>运算过程中的复用性</a:t>
                </a:r>
                <a:r>
                  <a:rPr lang="en-US" altLang="zh-CN" sz="2400" kern="0" dirty="0">
                    <a:solidFill>
                      <a:srgbClr val="C00000"/>
                    </a:solidFill>
                    <a:latin typeface="微软雅黑" panose="020B0503020204020204" pitchFamily="34" charset="-122"/>
                    <a:ea typeface="微软雅黑" panose="020B0503020204020204" pitchFamily="34" charset="-122"/>
                  </a:rPr>
                  <a:t> </a:t>
                </a:r>
                <a:endParaRPr lang="en-US" altLang="zh-CN" sz="2400" kern="0" dirty="0">
                  <a:solidFill>
                    <a:srgbClr val="C00000"/>
                  </a:solidFill>
                  <a:latin typeface="微软雅黑" panose="020B0503020204020204" pitchFamily="34" charset="-122"/>
                  <a:ea typeface="微软雅黑" panose="020B0503020204020204" pitchFamily="34" charset="-122"/>
                </a:endParaRPr>
              </a:p>
              <a:p>
                <a:pPr marL="273685">
                  <a:lnSpc>
                    <a:spcPct val="150000"/>
                  </a:lnSpc>
                  <a:spcBef>
                    <a:spcPts val="0"/>
                  </a:spcBef>
                  <a:buClr>
                    <a:srgbClr val="002060"/>
                  </a:buClr>
                  <a:buSzPct val="100000"/>
                </a:pPr>
                <a:r>
                  <a:rPr lang="en-US" altLang="zh-CN" sz="2400" kern="0" dirty="0">
                    <a:solidFill>
                      <a:srgbClr val="002060"/>
                    </a:solidFill>
                    <a:latin typeface="微软雅黑" panose="020B0503020204020204" pitchFamily="34" charset="-122"/>
                    <a:ea typeface="微软雅黑" panose="020B0503020204020204" pitchFamily="34" charset="-122"/>
                  </a:rPr>
                  <a:t>CNNs  </a:t>
                </a:r>
                <a:r>
                  <a:rPr lang="zh-CN" altLang="en-US" sz="2400" kern="0" dirty="0">
                    <a:solidFill>
                      <a:srgbClr val="002060"/>
                    </a:solidFill>
                    <a:latin typeface="微软雅黑" panose="020B0503020204020204" pitchFamily="34" charset="-122"/>
                    <a:ea typeface="微软雅黑" panose="020B0503020204020204" pitchFamily="34" charset="-122"/>
                  </a:rPr>
                  <a:t>激活复用数：卷积核宽度</a:t>
                </a:r>
                <a14:m>
                  <m:oMath xmlns:m="http://schemas.openxmlformats.org/officeDocument/2006/math">
                    <m:r>
                      <a:rPr lang="en-US" altLang="zh-CN" sz="2400" b="1" i="1" kern="0" smtClean="0">
                        <a:solidFill>
                          <a:srgbClr val="002060"/>
                        </a:solidFill>
                        <a:latin typeface="Cambria Math" panose="02040503050406030204" pitchFamily="18" charset="0"/>
                        <a:ea typeface="微软雅黑" panose="020B0503020204020204" pitchFamily="34" charset="-122"/>
                      </a:rPr>
                      <m:t>×</m:t>
                    </m:r>
                  </m:oMath>
                </a14:m>
                <a:r>
                  <a:rPr lang="zh-CN" altLang="en-US" sz="2400" kern="0" dirty="0">
                    <a:solidFill>
                      <a:srgbClr val="002060"/>
                    </a:solidFill>
                    <a:latin typeface="微软雅黑" panose="020B0503020204020204" pitchFamily="34" charset="-122"/>
                    <a:ea typeface="微软雅黑" panose="020B0503020204020204" pitchFamily="34" charset="-122"/>
                  </a:rPr>
                  <a:t>卷积核高度</a:t>
                </a:r>
                <a14:m>
                  <m:oMath xmlns:m="http://schemas.openxmlformats.org/officeDocument/2006/math">
                    <m:r>
                      <a:rPr lang="en-US" altLang="zh-CN" sz="2400" i="1" kern="0">
                        <a:solidFill>
                          <a:srgbClr val="002060"/>
                        </a:solidFill>
                        <a:latin typeface="Cambria Math" panose="02040503050406030204" pitchFamily="18" charset="0"/>
                        <a:ea typeface="微软雅黑" panose="020B0503020204020204" pitchFamily="34" charset="-122"/>
                      </a:rPr>
                      <m:t>×</m:t>
                    </m:r>
                  </m:oMath>
                </a14:m>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输出的通道数</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273685">
                  <a:lnSpc>
                    <a:spcPct val="150000"/>
                  </a:lnSpc>
                  <a:spcBef>
                    <a:spcPts val="0"/>
                  </a:spcBef>
                  <a:buClr>
                    <a:srgbClr val="002060"/>
                  </a:buClr>
                  <a:buSzPct val="100000"/>
                </a:pPr>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权重复用数：输出层宽度</a:t>
                </a:r>
                <a14:m>
                  <m:oMath xmlns:m="http://schemas.openxmlformats.org/officeDocument/2006/math">
                    <m:r>
                      <a:rPr lang="en-US" altLang="zh-CN" sz="2400" i="1" kern="0">
                        <a:solidFill>
                          <a:srgbClr val="002060"/>
                        </a:solidFill>
                        <a:latin typeface="Cambria Math" panose="02040503050406030204" pitchFamily="18" charset="0"/>
                        <a:ea typeface="微软雅黑" panose="020B0503020204020204" pitchFamily="34" charset="-122"/>
                      </a:rPr>
                      <m:t>×</m:t>
                    </m:r>
                  </m:oMath>
                </a14:m>
                <a:r>
                  <a:rPr lang="zh-CN" altLang="en-US" sz="2400" kern="0" dirty="0">
                    <a:solidFill>
                      <a:srgbClr val="002060"/>
                    </a:solidFill>
                    <a:latin typeface="微软雅黑" panose="020B0503020204020204" pitchFamily="34" charset="-122"/>
                    <a:ea typeface="微软雅黑" panose="020B0503020204020204" pitchFamily="34" charset="-122"/>
                  </a:rPr>
                  <a:t>输出层高度</a:t>
                </a:r>
                <a14:m>
                  <m:oMath xmlns:m="http://schemas.openxmlformats.org/officeDocument/2006/math">
                    <m:r>
                      <a:rPr lang="en-US" altLang="zh-CN" sz="2400" i="1" kern="0">
                        <a:solidFill>
                          <a:srgbClr val="002060"/>
                        </a:solidFill>
                        <a:latin typeface="Cambria Math" panose="02040503050406030204" pitchFamily="18" charset="0"/>
                        <a:ea typeface="微软雅黑" panose="020B0503020204020204" pitchFamily="34" charset="-122"/>
                      </a:rPr>
                      <m:t>×</m:t>
                    </m:r>
                  </m:oMath>
                </a14:m>
                <a:r>
                  <a:rPr lang="zh-CN" altLang="en-US" sz="2400" kern="0" dirty="0">
                    <a:solidFill>
                      <a:srgbClr val="002060"/>
                    </a:solidFill>
                    <a:latin typeface="微软雅黑" panose="020B0503020204020204" pitchFamily="34" charset="-122"/>
                    <a:ea typeface="微软雅黑" panose="020B0503020204020204" pitchFamily="34" charset="-122"/>
                  </a:rPr>
                  <a:t>批尺寸</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a:lnSpc>
                    <a:spcPct val="120000"/>
                  </a:lnSpc>
                  <a:spcBef>
                    <a:spcPts val="0"/>
                  </a:spcBef>
                  <a:buClr>
                    <a:srgbClr val="002060"/>
                  </a:buClr>
                </a:pPr>
                <a:r>
                  <a:rPr lang="en-US" altLang="zh-CN" sz="2400" dirty="0">
                    <a:solidFill>
                      <a:srgbClr val="C00000"/>
                    </a:solidFill>
                    <a:latin typeface="微软雅黑" panose="020B0503020204020204" pitchFamily="34" charset="-122"/>
                    <a:ea typeface="微软雅黑" panose="020B0503020204020204" pitchFamily="34" charset="-122"/>
                  </a:rPr>
                  <a:t> </a:t>
                </a:r>
                <a:endParaRPr lang="en-US" altLang="zh-CN" sz="2400" kern="0" dirty="0">
                  <a:solidFill>
                    <a:srgbClr val="C00000"/>
                  </a:solidFill>
                  <a:latin typeface="微软雅黑" panose="020B0503020204020204" pitchFamily="34" charset="-122"/>
                  <a:ea typeface="微软雅黑" panose="020B0503020204020204" pitchFamily="34" charset="-122"/>
                </a:endParaRPr>
              </a:p>
            </p:txBody>
          </p:sp>
        </mc:Choice>
        <mc:Fallback>
          <p:sp>
            <p:nvSpPr>
              <p:cNvPr id="55" name="内容占位符 2"/>
              <p:cNvSpPr txBox="1">
                <a:spLocks noRot="1" noChangeAspect="1" noMove="1" noResize="1" noEditPoints="1" noAdjustHandles="1" noChangeArrowheads="1" noChangeShapeType="1" noTextEdit="1"/>
              </p:cNvSpPr>
              <p:nvPr/>
            </p:nvSpPr>
            <p:spPr bwMode="auto">
              <a:xfrm>
                <a:off x="249730" y="980728"/>
                <a:ext cx="11593288" cy="2858789"/>
              </a:xfrm>
              <a:prstGeom prst="rect">
                <a:avLst/>
              </a:prstGeom>
              <a:blipFill rotWithShape="1">
                <a:blip r:embed="rId1"/>
                <a:stretch>
                  <a:fillRect l="-2" t="-10" r="2" b="11"/>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5.3.3 DNN</a:t>
            </a:r>
            <a:r>
              <a:rPr lang="zh-CN" altLang="en-US" sz="3600" b="1" dirty="0">
                <a:solidFill>
                  <a:srgbClr val="002060"/>
                </a:solidFill>
                <a:latin typeface="微软雅黑" panose="020B0503020204020204" pitchFamily="34" charset="-122"/>
                <a:ea typeface="微软雅黑" panose="020B0503020204020204" pitchFamily="34" charset="-122"/>
              </a:rPr>
              <a:t>硬件的异构架构</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pic>
        <p:nvPicPr>
          <p:cNvPr id="5" name="图片 4"/>
          <p:cNvPicPr>
            <a:picLocks noChangeAspect="1"/>
          </p:cNvPicPr>
          <p:nvPr/>
        </p:nvPicPr>
        <p:blipFill>
          <a:blip r:embed="rId2"/>
          <a:stretch>
            <a:fillRect/>
          </a:stretch>
        </p:blipFill>
        <p:spPr>
          <a:xfrm>
            <a:off x="479425" y="2987040"/>
            <a:ext cx="3928110" cy="3870325"/>
          </a:xfrm>
          <a:prstGeom prst="rect">
            <a:avLst/>
          </a:prstGeom>
        </p:spPr>
      </p:pic>
      <p:pic>
        <p:nvPicPr>
          <p:cNvPr id="1032" name="Picture 8" descr="https://www.yingsoo.com/static/upload/1113_0129145211_ik5obovnau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1904" y="3194096"/>
            <a:ext cx="4968552" cy="347372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Click="0" advTm="18369"/>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Classify Sentences via a Multilayer Perceptron (MLP) - Austin G. Walter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086467" y="3284984"/>
            <a:ext cx="3086361" cy="350171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14="http://schemas.microsoft.com/office/drawing/2010/main" Requires="a14">
          <p:sp>
            <p:nvSpPr>
              <p:cNvPr id="55" name="内容占位符 2"/>
              <p:cNvSpPr txBox="1"/>
              <p:nvPr/>
            </p:nvSpPr>
            <p:spPr bwMode="auto">
              <a:xfrm>
                <a:off x="249730" y="980728"/>
                <a:ext cx="11593288" cy="2858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a:t>
                </a:r>
                <a:r>
                  <a:rPr lang="en-US" altLang="zh-CN" sz="2400" kern="0" dirty="0">
                    <a:solidFill>
                      <a:srgbClr val="002060"/>
                    </a:solidFill>
                    <a:latin typeface="微软雅黑" panose="020B0503020204020204" pitchFamily="34" charset="-122"/>
                    <a:ea typeface="微软雅黑" panose="020B0503020204020204" pitchFamily="34" charset="-122"/>
                  </a:rPr>
                  <a:t>DNN</a:t>
                </a:r>
                <a:r>
                  <a:rPr lang="zh-CN" altLang="en-US" sz="2400" kern="0" dirty="0">
                    <a:solidFill>
                      <a:srgbClr val="C00000"/>
                    </a:solidFill>
                    <a:latin typeface="微软雅黑" panose="020B0503020204020204" pitchFamily="34" charset="-122"/>
                    <a:ea typeface="微软雅黑" panose="020B0503020204020204" pitchFamily="34" charset="-122"/>
                  </a:rPr>
                  <a:t>运算过程中的复用性</a:t>
                </a:r>
                <a:r>
                  <a:rPr lang="en-US" altLang="zh-CN" sz="2400" kern="0" dirty="0">
                    <a:solidFill>
                      <a:srgbClr val="C00000"/>
                    </a:solidFill>
                    <a:latin typeface="微软雅黑" panose="020B0503020204020204" pitchFamily="34" charset="-122"/>
                    <a:ea typeface="微软雅黑" panose="020B0503020204020204" pitchFamily="34" charset="-122"/>
                  </a:rPr>
                  <a:t> </a:t>
                </a:r>
                <a:endParaRPr lang="en-US" altLang="zh-CN" sz="2400" kern="0" dirty="0">
                  <a:solidFill>
                    <a:srgbClr val="C00000"/>
                  </a:solidFill>
                  <a:latin typeface="微软雅黑" panose="020B0503020204020204" pitchFamily="34" charset="-122"/>
                  <a:ea typeface="微软雅黑" panose="020B0503020204020204" pitchFamily="34" charset="-122"/>
                </a:endParaRPr>
              </a:p>
              <a:p>
                <a:pPr marL="273685">
                  <a:lnSpc>
                    <a:spcPct val="150000"/>
                  </a:lnSpc>
                  <a:spcBef>
                    <a:spcPts val="0"/>
                  </a:spcBef>
                  <a:buClr>
                    <a:srgbClr val="002060"/>
                  </a:buClr>
                  <a:buSzPct val="100000"/>
                </a:pPr>
                <a:r>
                  <a:rPr lang="en-US" altLang="zh-CN" sz="2400" kern="0" dirty="0">
                    <a:solidFill>
                      <a:srgbClr val="002060"/>
                    </a:solidFill>
                    <a:latin typeface="微软雅黑" panose="020B0503020204020204" pitchFamily="34" charset="-122"/>
                    <a:ea typeface="微软雅黑" panose="020B0503020204020204" pitchFamily="34" charset="-122"/>
                  </a:rPr>
                  <a:t>CNNs  </a:t>
                </a:r>
                <a:r>
                  <a:rPr lang="zh-CN" altLang="en-US" sz="2400" kern="0" dirty="0">
                    <a:solidFill>
                      <a:srgbClr val="002060"/>
                    </a:solidFill>
                    <a:latin typeface="微软雅黑" panose="020B0503020204020204" pitchFamily="34" charset="-122"/>
                    <a:ea typeface="微软雅黑" panose="020B0503020204020204" pitchFamily="34" charset="-122"/>
                  </a:rPr>
                  <a:t>激活复用数：卷积核宽度</a:t>
                </a:r>
                <a14:m>
                  <m:oMath xmlns:m="http://schemas.openxmlformats.org/officeDocument/2006/math">
                    <m:r>
                      <a:rPr lang="en-US" altLang="zh-CN" sz="2400" b="1" i="1" kern="0" smtClean="0">
                        <a:solidFill>
                          <a:srgbClr val="002060"/>
                        </a:solidFill>
                        <a:latin typeface="Cambria Math" panose="02040503050406030204" pitchFamily="18" charset="0"/>
                        <a:ea typeface="微软雅黑" panose="020B0503020204020204" pitchFamily="34" charset="-122"/>
                      </a:rPr>
                      <m:t>×</m:t>
                    </m:r>
                  </m:oMath>
                </a14:m>
                <a:r>
                  <a:rPr lang="zh-CN" altLang="en-US" sz="2400" kern="0" dirty="0">
                    <a:solidFill>
                      <a:srgbClr val="002060"/>
                    </a:solidFill>
                    <a:latin typeface="微软雅黑" panose="020B0503020204020204" pitchFamily="34" charset="-122"/>
                    <a:ea typeface="微软雅黑" panose="020B0503020204020204" pitchFamily="34" charset="-122"/>
                  </a:rPr>
                  <a:t>卷积核高度</a:t>
                </a:r>
                <a14:m>
                  <m:oMath xmlns:m="http://schemas.openxmlformats.org/officeDocument/2006/math">
                    <m:r>
                      <a:rPr lang="en-US" altLang="zh-CN" sz="2400" i="1" kern="0">
                        <a:solidFill>
                          <a:srgbClr val="002060"/>
                        </a:solidFill>
                        <a:latin typeface="Cambria Math" panose="02040503050406030204" pitchFamily="18" charset="0"/>
                        <a:ea typeface="微软雅黑" panose="020B0503020204020204" pitchFamily="34" charset="-122"/>
                      </a:rPr>
                      <m:t>×</m:t>
                    </m:r>
                  </m:oMath>
                </a14:m>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输出的通道数</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273685">
                  <a:lnSpc>
                    <a:spcPct val="150000"/>
                  </a:lnSpc>
                  <a:spcBef>
                    <a:spcPts val="0"/>
                  </a:spcBef>
                  <a:buClr>
                    <a:srgbClr val="002060"/>
                  </a:buClr>
                  <a:buSzPct val="100000"/>
                </a:pPr>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权重复用数：输出层宽度</a:t>
                </a:r>
                <a:r>
                  <a:rPr lang="en-US" altLang="zh-CN" sz="2400" kern="0" dirty="0">
                    <a:solidFill>
                      <a:srgbClr val="002060"/>
                    </a:solidFill>
                    <a:latin typeface="微软雅黑" panose="020B0503020204020204" pitchFamily="34" charset="-122"/>
                    <a:ea typeface="微软雅黑" panose="020B0503020204020204" pitchFamily="34" charset="-122"/>
                  </a:rPr>
                  <a:t> </a:t>
                </a:r>
                <a14:m>
                  <m:oMath xmlns:m="http://schemas.openxmlformats.org/officeDocument/2006/math">
                    <m:r>
                      <a:rPr lang="en-US" altLang="zh-CN" sz="2400" i="1" kern="0">
                        <a:solidFill>
                          <a:srgbClr val="002060"/>
                        </a:solidFill>
                        <a:latin typeface="Cambria Math" panose="02040503050406030204" pitchFamily="18" charset="0"/>
                        <a:ea typeface="微软雅黑" panose="020B0503020204020204" pitchFamily="34" charset="-122"/>
                      </a:rPr>
                      <m:t>×</m:t>
                    </m:r>
                  </m:oMath>
                </a14:m>
                <a:r>
                  <a:rPr lang="zh-CN" altLang="en-US" sz="2400" kern="0" dirty="0">
                    <a:solidFill>
                      <a:srgbClr val="002060"/>
                    </a:solidFill>
                    <a:latin typeface="微软雅黑" panose="020B0503020204020204" pitchFamily="34" charset="-122"/>
                    <a:ea typeface="微软雅黑" panose="020B0503020204020204" pitchFamily="34" charset="-122"/>
                  </a:rPr>
                  <a:t>输出层高度</a:t>
                </a:r>
                <a:r>
                  <a:rPr lang="en-US" altLang="zh-CN" sz="2400" kern="0" dirty="0">
                    <a:solidFill>
                      <a:srgbClr val="002060"/>
                    </a:solidFill>
                    <a:latin typeface="微软雅黑" panose="020B0503020204020204" pitchFamily="34" charset="-122"/>
                    <a:ea typeface="微软雅黑" panose="020B0503020204020204" pitchFamily="34" charset="-122"/>
                  </a:rPr>
                  <a:t> </a:t>
                </a:r>
                <a14:m>
                  <m:oMath xmlns:m="http://schemas.openxmlformats.org/officeDocument/2006/math">
                    <m:r>
                      <a:rPr lang="en-US" altLang="zh-CN" sz="2400" i="1" kern="0">
                        <a:solidFill>
                          <a:srgbClr val="002060"/>
                        </a:solidFill>
                        <a:latin typeface="Cambria Math" panose="02040503050406030204" pitchFamily="18" charset="0"/>
                        <a:ea typeface="微软雅黑" panose="020B0503020204020204" pitchFamily="34" charset="-122"/>
                      </a:rPr>
                      <m:t>×</m:t>
                    </m:r>
                  </m:oMath>
                </a14:m>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批尺寸</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273685">
                  <a:lnSpc>
                    <a:spcPct val="150000"/>
                  </a:lnSpc>
                  <a:spcBef>
                    <a:spcPts val="0"/>
                  </a:spcBef>
                  <a:buClr>
                    <a:srgbClr val="002060"/>
                  </a:buClr>
                  <a:buSzPct val="100000"/>
                </a:pPr>
                <a:r>
                  <a:rPr lang="en-US" altLang="zh-CN" sz="2400" kern="0" dirty="0">
                    <a:solidFill>
                      <a:srgbClr val="002060"/>
                    </a:solidFill>
                    <a:latin typeface="微软雅黑" panose="020B0503020204020204" pitchFamily="34" charset="-122"/>
                    <a:ea typeface="微软雅黑" panose="020B0503020204020204" pitchFamily="34" charset="-122"/>
                  </a:rPr>
                  <a:t>MLPs/RNNs    </a:t>
                </a:r>
                <a:r>
                  <a:rPr lang="zh-CN" altLang="en-US" sz="2400" kern="0" dirty="0">
                    <a:solidFill>
                      <a:srgbClr val="002060"/>
                    </a:solidFill>
                    <a:latin typeface="微软雅黑" panose="020B0503020204020204" pitchFamily="34" charset="-122"/>
                    <a:ea typeface="微软雅黑" panose="020B0503020204020204" pitchFamily="34" charset="-122"/>
                  </a:rPr>
                  <a:t>激活复用数：输出神经元个数</a:t>
                </a:r>
                <a:r>
                  <a:rPr lang="en-US" altLang="zh-CN" sz="2400" kern="0" dirty="0">
                    <a:solidFill>
                      <a:srgbClr val="002060"/>
                    </a:solidFill>
                    <a:latin typeface="微软雅黑" panose="020B0503020204020204" pitchFamily="34" charset="-122"/>
                    <a:ea typeface="微软雅黑" panose="020B0503020204020204" pitchFamily="34" charset="-122"/>
                  </a:rPr>
                  <a:t>    </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273685">
                  <a:lnSpc>
                    <a:spcPct val="150000"/>
                  </a:lnSpc>
                  <a:spcBef>
                    <a:spcPts val="0"/>
                  </a:spcBef>
                  <a:buClr>
                    <a:srgbClr val="002060"/>
                  </a:buClr>
                  <a:buSzPct val="100000"/>
                </a:pPr>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权重复用数：批尺寸</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a:lnSpc>
                    <a:spcPct val="120000"/>
                  </a:lnSpc>
                  <a:spcBef>
                    <a:spcPts val="0"/>
                  </a:spcBef>
                  <a:buClr>
                    <a:srgbClr val="002060"/>
                  </a:buClr>
                </a:pPr>
                <a:r>
                  <a:rPr lang="en-US" altLang="zh-CN" sz="2400" dirty="0">
                    <a:solidFill>
                      <a:srgbClr val="C00000"/>
                    </a:solidFill>
                    <a:latin typeface="微软雅黑" panose="020B0503020204020204" pitchFamily="34" charset="-122"/>
                    <a:ea typeface="微软雅黑" panose="020B0503020204020204" pitchFamily="34" charset="-122"/>
                  </a:rPr>
                  <a:t> </a:t>
                </a:r>
                <a:endParaRPr lang="en-US" altLang="zh-CN" sz="2400" kern="0" dirty="0">
                  <a:solidFill>
                    <a:srgbClr val="C00000"/>
                  </a:solidFill>
                  <a:latin typeface="微软雅黑" panose="020B0503020204020204" pitchFamily="34" charset="-122"/>
                  <a:ea typeface="微软雅黑" panose="020B0503020204020204" pitchFamily="34" charset="-122"/>
                </a:endParaRPr>
              </a:p>
            </p:txBody>
          </p:sp>
        </mc:Choice>
        <mc:Fallback>
          <p:sp>
            <p:nvSpPr>
              <p:cNvPr id="55" name="内容占位符 2"/>
              <p:cNvSpPr txBox="1">
                <a:spLocks noRot="1" noChangeAspect="1" noMove="1" noResize="1" noEditPoints="1" noAdjustHandles="1" noChangeArrowheads="1" noChangeShapeType="1" noTextEdit="1"/>
              </p:cNvSpPr>
              <p:nvPr/>
            </p:nvSpPr>
            <p:spPr bwMode="auto">
              <a:xfrm>
                <a:off x="249730" y="980728"/>
                <a:ext cx="11593288" cy="2858789"/>
              </a:xfrm>
              <a:prstGeom prst="rect">
                <a:avLst/>
              </a:prstGeom>
              <a:blipFill rotWithShape="1">
                <a:blip r:embed="rId2"/>
                <a:stretch>
                  <a:fillRect l="-2" t="-10" r="2" b="-12895"/>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5.3.3 DNN</a:t>
            </a:r>
            <a:r>
              <a:rPr lang="zh-CN" altLang="en-US" sz="3600" b="1" dirty="0">
                <a:solidFill>
                  <a:srgbClr val="002060"/>
                </a:solidFill>
                <a:latin typeface="微软雅黑" panose="020B0503020204020204" pitchFamily="34" charset="-122"/>
                <a:ea typeface="微软雅黑" panose="020B0503020204020204" pitchFamily="34" charset="-122"/>
              </a:rPr>
              <a:t>硬件的异构架构</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pic>
        <p:nvPicPr>
          <p:cNvPr id="2054" name="Picture 6" descr="How Recurrent Neural Network (RNN) Work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5310" y="4167505"/>
            <a:ext cx="3524250" cy="26066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Click="0" advTm="18369"/>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内容占位符 2"/>
          <p:cNvSpPr txBox="1"/>
          <p:nvPr/>
        </p:nvSpPr>
        <p:spPr bwMode="auto">
          <a:xfrm>
            <a:off x="249730" y="980728"/>
            <a:ext cx="11593288" cy="2858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a:t>
            </a:r>
            <a:r>
              <a:rPr lang="en-US" altLang="zh-CN" sz="2400" kern="0" dirty="0">
                <a:solidFill>
                  <a:srgbClr val="002060"/>
                </a:solidFill>
                <a:latin typeface="微软雅黑" panose="020B0503020204020204" pitchFamily="34" charset="-122"/>
                <a:ea typeface="微软雅黑" panose="020B0503020204020204" pitchFamily="34" charset="-122"/>
              </a:rPr>
              <a:t>DNN</a:t>
            </a:r>
            <a:r>
              <a:rPr lang="zh-CN" altLang="en-US" sz="2400" kern="0" dirty="0">
                <a:solidFill>
                  <a:srgbClr val="002060"/>
                </a:solidFill>
                <a:latin typeface="微软雅黑" panose="020B0503020204020204" pitchFamily="34" charset="-122"/>
                <a:ea typeface="微软雅黑" panose="020B0503020204020204" pitchFamily="34" charset="-122"/>
              </a:rPr>
              <a:t>的</a:t>
            </a:r>
            <a:r>
              <a:rPr lang="zh-CN" altLang="en-US" sz="2400" kern="0" dirty="0">
                <a:solidFill>
                  <a:srgbClr val="C00000"/>
                </a:solidFill>
                <a:latin typeface="微软雅黑" panose="020B0503020204020204" pitchFamily="34" charset="-122"/>
                <a:ea typeface="微软雅黑" panose="020B0503020204020204" pitchFamily="34" charset="-122"/>
              </a:rPr>
              <a:t>异质特性</a:t>
            </a:r>
            <a:endParaRPr lang="en-US" altLang="zh-CN" sz="2400" kern="0" dirty="0">
              <a:solidFill>
                <a:srgbClr val="FF0000"/>
              </a:solidFill>
              <a:latin typeface="微软雅黑" panose="020B0503020204020204" pitchFamily="34" charset="-122"/>
              <a:ea typeface="微软雅黑" panose="020B0503020204020204" pitchFamily="34" charset="-122"/>
            </a:endParaRPr>
          </a:p>
          <a:p>
            <a:pPr>
              <a:lnSpc>
                <a:spcPct val="120000"/>
              </a:lnSpc>
              <a:spcBef>
                <a:spcPts val="0"/>
              </a:spcBef>
              <a:buClr>
                <a:srgbClr val="002060"/>
              </a:buClr>
            </a:pPr>
            <a:r>
              <a:rPr lang="en-US" altLang="zh-CN" sz="2400" dirty="0">
                <a:solidFill>
                  <a:srgbClr val="C00000"/>
                </a:solidFill>
                <a:latin typeface="微软雅黑" panose="020B0503020204020204" pitchFamily="34" charset="-122"/>
                <a:ea typeface="微软雅黑" panose="020B0503020204020204" pitchFamily="34" charset="-122"/>
              </a:rPr>
              <a:t> </a:t>
            </a:r>
            <a:endParaRPr lang="en-US" altLang="zh-CN" sz="2400" kern="0" dirty="0">
              <a:solidFill>
                <a:srgbClr val="C00000"/>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rotWithShape="1">
          <a:blip r:embed="rId1"/>
          <a:srcRect b="17835"/>
          <a:stretch>
            <a:fillRect/>
          </a:stretch>
        </p:blipFill>
        <p:spPr>
          <a:xfrm>
            <a:off x="191344" y="1857666"/>
            <a:ext cx="8062322" cy="4198850"/>
          </a:xfrm>
          <a:prstGeom prst="rect">
            <a:avLst/>
          </a:prstGeom>
        </p:spPr>
      </p:pic>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5.3.3 DNN</a:t>
            </a:r>
            <a:r>
              <a:rPr lang="zh-CN" altLang="en-US" sz="3600" b="1" dirty="0">
                <a:solidFill>
                  <a:srgbClr val="002060"/>
                </a:solidFill>
                <a:latin typeface="微软雅黑" panose="020B0503020204020204" pitchFamily="34" charset="-122"/>
                <a:ea typeface="微软雅黑" panose="020B0503020204020204" pitchFamily="34" charset="-122"/>
              </a:rPr>
              <a:t>硬件的异构架构</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60" name="矩形: 圆角 15"/>
          <p:cNvSpPr/>
          <p:nvPr/>
        </p:nvSpPr>
        <p:spPr bwMode="auto">
          <a:xfrm>
            <a:off x="407368" y="1772817"/>
            <a:ext cx="11377264" cy="4824536"/>
          </a:xfrm>
          <a:prstGeom prst="roundRect">
            <a:avLst>
              <a:gd name="adj" fmla="val 7534"/>
            </a:avLst>
          </a:prstGeom>
          <a:noFill/>
          <a:ln w="19050" cap="flat" cmpd="sng" algn="ctr">
            <a:solidFill>
              <a:srgbClr val="002060"/>
            </a:solidFill>
            <a:prstDash val="solid"/>
            <a:round/>
            <a:headEnd type="none" w="med" len="med"/>
            <a:tailEnd type="none" w="med" len="med"/>
          </a:ln>
          <a:effectLst>
            <a:outerShdw blurRad="50800" dist="38100" dir="8100000" algn="tr" rotWithShape="0">
              <a:prstClr val="black">
                <a:alpha val="40000"/>
              </a:prstClr>
            </a:outerShdw>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矩形 8"/>
          <p:cNvSpPr/>
          <p:nvPr/>
        </p:nvSpPr>
        <p:spPr>
          <a:xfrm>
            <a:off x="2287670" y="5856461"/>
            <a:ext cx="3528392" cy="400110"/>
          </a:xfrm>
          <a:prstGeom prst="rect">
            <a:avLst/>
          </a:prstGeom>
        </p:spPr>
        <p:txBody>
          <a:bodyPr wrap="square">
            <a:spAutoFit/>
          </a:bodyPr>
          <a:lstStyle/>
          <a:p>
            <a:pPr algn="ctr"/>
            <a:r>
              <a:rPr lang="en-US" altLang="zh-CN" sz="2000" b="1" dirty="0">
                <a:solidFill>
                  <a:srgbClr val="002060"/>
                </a:solidFill>
                <a:latin typeface="微软雅黑" panose="020B0503020204020204" pitchFamily="34" charset="-122"/>
                <a:ea typeface="微软雅黑" panose="020B0503020204020204" pitchFamily="34" charset="-122"/>
              </a:rPr>
              <a:t>CNN/MLP/RNN</a:t>
            </a:r>
            <a:r>
              <a:rPr lang="zh-CN" altLang="en-US" sz="2000" b="1" dirty="0">
                <a:solidFill>
                  <a:srgbClr val="002060"/>
                </a:solidFill>
                <a:latin typeface="微软雅黑" panose="020B0503020204020204" pitchFamily="34" charset="-122"/>
                <a:ea typeface="微软雅黑" panose="020B0503020204020204" pitchFamily="34" charset="-122"/>
              </a:rPr>
              <a:t>的异质特性</a:t>
            </a:r>
            <a:endParaRPr lang="zh-CN" altLang="en-US" sz="2000" b="1" dirty="0">
              <a:solidFill>
                <a:srgbClr val="002060"/>
              </a:solidFill>
              <a:latin typeface="微软雅黑" panose="020B0503020204020204" pitchFamily="34" charset="-122"/>
              <a:ea typeface="微软雅黑" panose="020B0503020204020204" pitchFamily="34" charset="-122"/>
            </a:endParaRPr>
          </a:p>
        </p:txBody>
      </p:sp>
      <p:sp>
        <p:nvSpPr>
          <p:cNvPr id="4" name="矩形 3"/>
          <p:cNvSpPr/>
          <p:nvPr/>
        </p:nvSpPr>
        <p:spPr>
          <a:xfrm>
            <a:off x="8118405" y="2374483"/>
            <a:ext cx="3628310" cy="2807948"/>
          </a:xfrm>
          <a:prstGeom prst="rect">
            <a:avLst/>
          </a:prstGeom>
        </p:spPr>
        <p:txBody>
          <a:bodyPr wrap="square">
            <a:spAutoFit/>
          </a:bodyPr>
          <a:lstStyle/>
          <a:p>
            <a:pPr marL="342900" indent="-342900">
              <a:lnSpc>
                <a:spcPct val="150000"/>
              </a:lnSpc>
              <a:spcBef>
                <a:spcPts val="0"/>
              </a:spcBef>
              <a:buSzPct val="100000"/>
              <a:buFont typeface="Wingdings" panose="05000000000000000000" pitchFamily="2" charset="2"/>
              <a:buChar char="u"/>
            </a:pPr>
            <a:r>
              <a:rPr lang="en-US" altLang="zh-CN" sz="2000" b="1" dirty="0">
                <a:solidFill>
                  <a:srgbClr val="FF0000"/>
                </a:solidFill>
                <a:latin typeface="微软雅黑" panose="020B0503020204020204" pitchFamily="34" charset="-122"/>
                <a:ea typeface="微软雅黑" panose="020B0503020204020204" pitchFamily="34" charset="-122"/>
                <a:sym typeface="微软雅黑" panose="020B0503020204020204" pitchFamily="34" charset="-122"/>
              </a:rPr>
              <a:t>CNNs </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需要进行</a:t>
            </a:r>
            <a:r>
              <a:rPr lang="zh-CN" altLang="en-US" sz="20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大量的乘积累加运算</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，运算中则需要相对</a:t>
            </a:r>
            <a:r>
              <a:rPr lang="zh-CN" altLang="en-US" sz="20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较少的参数访存</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操作</a:t>
            </a:r>
            <a:endPar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342900" indent="-342900">
              <a:lnSpc>
                <a:spcPct val="150000"/>
              </a:lnSpc>
              <a:spcBef>
                <a:spcPts val="0"/>
              </a:spcBef>
              <a:buSzPct val="100000"/>
              <a:buFont typeface="Wingdings" panose="05000000000000000000" pitchFamily="2" charset="2"/>
              <a:buChar char="u"/>
            </a:pPr>
            <a:r>
              <a:rPr lang="en-US" altLang="zh-CN" sz="2000" b="1" dirty="0">
                <a:solidFill>
                  <a:srgbClr val="FF0000"/>
                </a:solidFill>
                <a:latin typeface="微软雅黑" panose="020B0503020204020204" pitchFamily="34" charset="-122"/>
                <a:ea typeface="微软雅黑" panose="020B0503020204020204" pitchFamily="34" charset="-122"/>
                <a:sym typeface="微软雅黑" panose="020B0503020204020204" pitchFamily="34" charset="-122"/>
              </a:rPr>
              <a:t>MLPs/RNNs </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进行相对</a:t>
            </a:r>
            <a:r>
              <a:rPr lang="zh-CN" altLang="en-US" sz="20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较少的乘积累加运算</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，但有</a:t>
            </a:r>
            <a:r>
              <a:rPr lang="zh-CN" altLang="en-US" sz="20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大量的参数访存</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操作</a:t>
            </a:r>
            <a:endPar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transition advClick="0" advTm="18369"/>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5.3.3 DNN</a:t>
            </a:r>
            <a:r>
              <a:rPr lang="zh-CN" altLang="en-US" sz="3600" b="1" dirty="0">
                <a:solidFill>
                  <a:srgbClr val="002060"/>
                </a:solidFill>
                <a:latin typeface="微软雅黑" panose="020B0503020204020204" pitchFamily="34" charset="-122"/>
                <a:ea typeface="微软雅黑" panose="020B0503020204020204" pitchFamily="34" charset="-122"/>
              </a:rPr>
              <a:t>硬件的异构架构</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335360" y="972545"/>
            <a:ext cx="11593288" cy="5101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C00000"/>
                </a:solidFill>
                <a:latin typeface="微软雅黑" panose="020B0503020204020204" pitchFamily="34" charset="-122"/>
                <a:ea typeface="微软雅黑" panose="020B0503020204020204" pitchFamily="34" charset="-122"/>
              </a:rPr>
              <a:t>芯片面积效率</a:t>
            </a:r>
            <a:r>
              <a:rPr lang="zh-CN" altLang="en-US" sz="2400" kern="0" dirty="0">
                <a:solidFill>
                  <a:srgbClr val="002060"/>
                </a:solidFill>
                <a:latin typeface="微软雅黑" panose="020B0503020204020204" pitchFamily="34" charset="-122"/>
                <a:ea typeface="微软雅黑" panose="020B0503020204020204" pitchFamily="34" charset="-122"/>
              </a:rPr>
              <a:t>问题</a:t>
            </a:r>
            <a:endParaRPr lang="en-US" altLang="zh-CN" sz="2400" kern="0" dirty="0">
              <a:solidFill>
                <a:srgbClr val="C00000"/>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rotWithShape="1">
          <a:blip r:embed="rId1"/>
          <a:srcRect b="13426"/>
          <a:stretch>
            <a:fillRect/>
          </a:stretch>
        </p:blipFill>
        <p:spPr>
          <a:xfrm>
            <a:off x="190385" y="1677423"/>
            <a:ext cx="6066733" cy="4470755"/>
          </a:xfrm>
          <a:prstGeom prst="rect">
            <a:avLst/>
          </a:prstGeom>
        </p:spPr>
      </p:pic>
      <p:sp>
        <p:nvSpPr>
          <p:cNvPr id="9" name="矩形 8"/>
          <p:cNvSpPr/>
          <p:nvPr/>
        </p:nvSpPr>
        <p:spPr>
          <a:xfrm>
            <a:off x="6467681" y="1816328"/>
            <a:ext cx="5388959" cy="4192943"/>
          </a:xfrm>
          <a:prstGeom prst="rect">
            <a:avLst/>
          </a:prstGeom>
        </p:spPr>
        <p:txBody>
          <a:bodyPr wrap="square">
            <a:spAutoFit/>
          </a:bodyPr>
          <a:lstStyle/>
          <a:p>
            <a:pPr>
              <a:lnSpc>
                <a:spcPct val="150000"/>
              </a:lnSpc>
              <a:spcBef>
                <a:spcPts val="1200"/>
              </a:spcBef>
              <a:buSzPct val="100000"/>
            </a:pP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纵坐标：处理器的利用率</a:t>
            </a:r>
            <a:endPar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spcBef>
                <a:spcPts val="1200"/>
              </a:spcBef>
              <a:buSzPct val="100000"/>
            </a:pP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横坐标：</a:t>
            </a:r>
            <a:r>
              <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CNN/RNN </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任务比重</a:t>
            </a:r>
            <a:endPar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342900" indent="-342900">
              <a:lnSpc>
                <a:spcPct val="150000"/>
              </a:lnSpc>
              <a:spcBef>
                <a:spcPts val="1200"/>
              </a:spcBef>
              <a:buSzPct val="100000"/>
              <a:buFont typeface="Wingdings" panose="05000000000000000000" pitchFamily="2" charset="2"/>
              <a:buChar char="u"/>
            </a:pP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在没有外部访存限制时，通用架构处理器的利用率始终为</a:t>
            </a:r>
            <a:r>
              <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100%</a:t>
            </a:r>
            <a:endPar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342900" indent="-342900" algn="just">
              <a:lnSpc>
                <a:spcPct val="150000"/>
              </a:lnSpc>
              <a:spcBef>
                <a:spcPts val="1200"/>
              </a:spcBef>
              <a:buSzPct val="100000"/>
              <a:buFont typeface="Wingdings" panose="05000000000000000000" pitchFamily="2" charset="2"/>
              <a:buChar char="u"/>
            </a:pP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在有外部访存限制时，通用架构的处理器利用率和异构架构的利用率相当，仅在全部进行</a:t>
            </a:r>
            <a:r>
              <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运算时有微小差异，因为</a:t>
            </a:r>
            <a:r>
              <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64</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个</a:t>
            </a:r>
            <a:r>
              <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MLP</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专用计算单元不能参与</a:t>
            </a:r>
            <a:r>
              <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任务计算</a:t>
            </a:r>
            <a:endPar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矩形 13"/>
          <p:cNvSpPr/>
          <p:nvPr/>
        </p:nvSpPr>
        <p:spPr>
          <a:xfrm>
            <a:off x="623392" y="6148178"/>
            <a:ext cx="5248513" cy="400110"/>
          </a:xfrm>
          <a:prstGeom prst="rect">
            <a:avLst/>
          </a:prstGeom>
        </p:spPr>
        <p:txBody>
          <a:bodyPr wrap="square">
            <a:spAutoFit/>
          </a:bodyPr>
          <a:lstStyle/>
          <a:p>
            <a:pPr algn="ctr"/>
            <a:r>
              <a:rPr lang="zh-CN" altLang="en-US" sz="2000" b="1" dirty="0">
                <a:solidFill>
                  <a:srgbClr val="002060"/>
                </a:solidFill>
                <a:latin typeface="微软雅黑" panose="020B0503020204020204" pitchFamily="34" charset="-122"/>
                <a:ea typeface="微软雅黑" panose="020B0503020204020204" pitchFamily="34" charset="-122"/>
              </a:rPr>
              <a:t>异构架构</a:t>
            </a:r>
            <a:r>
              <a:rPr lang="en-US" altLang="zh-CN" sz="2000" b="1" dirty="0">
                <a:solidFill>
                  <a:srgbClr val="002060"/>
                </a:solidFill>
                <a:latin typeface="微软雅黑" panose="020B0503020204020204" pitchFamily="34" charset="-122"/>
                <a:ea typeface="微软雅黑" panose="020B0503020204020204" pitchFamily="34" charset="-122"/>
              </a:rPr>
              <a:t>/</a:t>
            </a:r>
            <a:r>
              <a:rPr lang="zh-CN" altLang="en-US" sz="2000" b="1" dirty="0">
                <a:solidFill>
                  <a:srgbClr val="002060"/>
                </a:solidFill>
                <a:latin typeface="微软雅黑" panose="020B0503020204020204" pitchFamily="34" charset="-122"/>
                <a:ea typeface="微软雅黑" panose="020B0503020204020204" pitchFamily="34" charset="-122"/>
              </a:rPr>
              <a:t>统一架构下的处理器利用率对比图</a:t>
            </a:r>
            <a:endParaRPr lang="zh-CN" altLang="en-US" sz="2000" b="1"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advClick="0" advTm="18369"/>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8001"/>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5.3.3 DNN</a:t>
            </a:r>
            <a:r>
              <a:rPr lang="zh-CN" altLang="en-US" sz="3600" b="1" dirty="0">
                <a:solidFill>
                  <a:srgbClr val="002060"/>
                </a:solidFill>
                <a:latin typeface="微软雅黑" panose="020B0503020204020204" pitchFamily="34" charset="-122"/>
                <a:ea typeface="微软雅黑" panose="020B0503020204020204" pitchFamily="34" charset="-122"/>
              </a:rPr>
              <a:t>硬件的异构架构</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6" name="矩形: 圆角 15"/>
          <p:cNvSpPr/>
          <p:nvPr/>
        </p:nvSpPr>
        <p:spPr bwMode="auto">
          <a:xfrm>
            <a:off x="407368" y="3429001"/>
            <a:ext cx="11377264" cy="3168350"/>
          </a:xfrm>
          <a:prstGeom prst="roundRect">
            <a:avLst>
              <a:gd name="adj" fmla="val 7534"/>
            </a:avLst>
          </a:prstGeom>
          <a:noFill/>
          <a:ln w="19050" cap="flat" cmpd="sng" algn="ctr">
            <a:solidFill>
              <a:srgbClr val="002060"/>
            </a:solidFill>
            <a:prstDash val="solid"/>
            <a:round/>
            <a:headEnd type="none" w="med" len="med"/>
            <a:tailEnd type="none" w="med" len="med"/>
          </a:ln>
          <a:effectLst>
            <a:outerShdw blurRad="50800" dist="38100" dir="8100000" algn="tr" rotWithShape="0">
              <a:prstClr val="black">
                <a:alpha val="40000"/>
              </a:prstClr>
            </a:outerShdw>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pic>
        <p:nvPicPr>
          <p:cNvPr id="4" name="图片 3"/>
          <p:cNvPicPr>
            <a:picLocks noChangeAspect="1"/>
          </p:cNvPicPr>
          <p:nvPr/>
        </p:nvPicPr>
        <p:blipFill rotWithShape="1">
          <a:blip r:embed="rId1"/>
          <a:srcRect b="15360"/>
          <a:stretch>
            <a:fillRect/>
          </a:stretch>
        </p:blipFill>
        <p:spPr>
          <a:xfrm>
            <a:off x="516906" y="3610075"/>
            <a:ext cx="4753043" cy="2537197"/>
          </a:xfrm>
          <a:prstGeom prst="rect">
            <a:avLst/>
          </a:prstGeom>
        </p:spPr>
      </p:pic>
      <p:sp>
        <p:nvSpPr>
          <p:cNvPr id="9" name="矩形 8"/>
          <p:cNvSpPr/>
          <p:nvPr/>
        </p:nvSpPr>
        <p:spPr>
          <a:xfrm>
            <a:off x="5343782" y="3568754"/>
            <a:ext cx="6440850" cy="2553335"/>
          </a:xfrm>
          <a:prstGeom prst="rect">
            <a:avLst/>
          </a:prstGeom>
        </p:spPr>
        <p:txBody>
          <a:bodyPr wrap="square">
            <a:spAutoFit/>
          </a:bodyPr>
          <a:lstStyle/>
          <a:p>
            <a:pPr algn="just">
              <a:lnSpc>
                <a:spcPct val="150000"/>
              </a:lnSpc>
              <a:spcBef>
                <a:spcPts val="1200"/>
              </a:spcBef>
              <a:buSzPct val="100000"/>
            </a:pP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大多数移动平台，如无人机、机器人、手机和智能眼镜，都使用来自摄像头的视觉信息作为各种应用的来源，所以更多的是利用</a:t>
            </a:r>
            <a:r>
              <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进行计算。</a:t>
            </a:r>
            <a:endPar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spcBef>
                <a:spcPts val="1200"/>
              </a:spcBef>
              <a:buSzPct val="100000"/>
            </a:pP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而在服务器中，</a:t>
            </a:r>
            <a:r>
              <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RNN</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在</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执行语音识别和翻译任务时，异构架构原本为</a:t>
            </a:r>
            <a:r>
              <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分配的大量计算单元经常被闲置。</a:t>
            </a:r>
            <a:endPar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矩形 9"/>
          <p:cNvSpPr/>
          <p:nvPr/>
        </p:nvSpPr>
        <p:spPr>
          <a:xfrm>
            <a:off x="941794" y="6095748"/>
            <a:ext cx="3922638" cy="400110"/>
          </a:xfrm>
          <a:prstGeom prst="rect">
            <a:avLst/>
          </a:prstGeom>
        </p:spPr>
        <p:txBody>
          <a:bodyPr wrap="square">
            <a:spAutoFit/>
          </a:bodyPr>
          <a:lstStyle/>
          <a:p>
            <a:pPr algn="ctr"/>
            <a:r>
              <a:rPr lang="zh-CN" altLang="en-US" sz="2000" b="1" dirty="0">
                <a:solidFill>
                  <a:srgbClr val="002060"/>
                </a:solidFill>
                <a:latin typeface="微软雅黑" panose="020B0503020204020204" pitchFamily="34" charset="-122"/>
                <a:ea typeface="微软雅黑" panose="020B0503020204020204" pitchFamily="34" charset="-122"/>
              </a:rPr>
              <a:t>异构架构</a:t>
            </a:r>
            <a:r>
              <a:rPr lang="en-US" altLang="zh-CN" sz="2000" b="1" dirty="0">
                <a:solidFill>
                  <a:srgbClr val="002060"/>
                </a:solidFill>
                <a:latin typeface="微软雅黑" panose="020B0503020204020204" pitchFamily="34" charset="-122"/>
                <a:ea typeface="微软雅黑" panose="020B0503020204020204" pitchFamily="34" charset="-122"/>
              </a:rPr>
              <a:t>/</a:t>
            </a:r>
            <a:r>
              <a:rPr lang="zh-CN" altLang="en-US" sz="2000" b="1" dirty="0">
                <a:solidFill>
                  <a:srgbClr val="002060"/>
                </a:solidFill>
                <a:latin typeface="微软雅黑" panose="020B0503020204020204" pitchFamily="34" charset="-122"/>
                <a:ea typeface="微软雅黑" panose="020B0503020204020204" pitchFamily="34" charset="-122"/>
              </a:rPr>
              <a:t>统一架构的利用率对比</a:t>
            </a:r>
            <a:endParaRPr lang="zh-CN" altLang="en-US" sz="2000" b="1" dirty="0">
              <a:solidFill>
                <a:srgbClr val="002060"/>
              </a:solidFill>
              <a:latin typeface="微软雅黑" panose="020B0503020204020204" pitchFamily="34" charset="-122"/>
              <a:ea typeface="微软雅黑" panose="020B0503020204020204" pitchFamily="34" charset="-122"/>
            </a:endParaRPr>
          </a:p>
        </p:txBody>
      </p:sp>
      <p:sp>
        <p:nvSpPr>
          <p:cNvPr id="12" name="内容占位符 2"/>
          <p:cNvSpPr txBox="1"/>
          <p:nvPr/>
        </p:nvSpPr>
        <p:spPr bwMode="auto">
          <a:xfrm>
            <a:off x="335360" y="972545"/>
            <a:ext cx="11593288" cy="1952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a:t>
            </a:r>
            <a:r>
              <a:rPr lang="en-US" altLang="zh-CN" sz="2400" kern="0" dirty="0">
                <a:solidFill>
                  <a:srgbClr val="002060"/>
                </a:solidFill>
                <a:latin typeface="微软雅黑" panose="020B0503020204020204" pitchFamily="34" charset="-122"/>
                <a:ea typeface="微软雅黑" panose="020B0503020204020204" pitchFamily="34" charset="-122"/>
              </a:rPr>
              <a:t>DNN</a:t>
            </a:r>
            <a:r>
              <a:rPr lang="zh-CN" altLang="en-US" sz="2400" kern="0" dirty="0">
                <a:solidFill>
                  <a:srgbClr val="002060"/>
                </a:solidFill>
                <a:latin typeface="微软雅黑" panose="020B0503020204020204" pitchFamily="34" charset="-122"/>
                <a:ea typeface="微软雅黑" panose="020B0503020204020204" pitchFamily="34" charset="-122"/>
              </a:rPr>
              <a:t>异构架构特点</a:t>
            </a:r>
            <a:endParaRPr lang="en-US" altLang="zh-CN" sz="2400" kern="0" dirty="0">
              <a:solidFill>
                <a:srgbClr val="C00000"/>
              </a:solidFill>
              <a:latin typeface="微软雅黑" panose="020B0503020204020204" pitchFamily="34" charset="-122"/>
              <a:ea typeface="微软雅黑" panose="020B0503020204020204" pitchFamily="34" charset="-122"/>
            </a:endParaRPr>
          </a:p>
          <a:p>
            <a:pPr marL="547370" indent="-273685">
              <a:lnSpc>
                <a:spcPct val="150000"/>
              </a:lnSpc>
              <a:spcBef>
                <a:spcPts val="0"/>
              </a:spcBef>
              <a:buClr>
                <a:srgbClr val="002060"/>
              </a:buClr>
              <a:buSzPct val="100000"/>
              <a:buFont typeface="Wingdings" panose="05000000000000000000" pitchFamily="2" charset="2"/>
              <a:buChar char="u"/>
            </a:pPr>
            <a:r>
              <a:rPr lang="zh-CN" altLang="en-US" sz="2400" kern="0" dirty="0">
                <a:solidFill>
                  <a:srgbClr val="002060"/>
                </a:solidFill>
                <a:latin typeface="微软雅黑" panose="020B0503020204020204" pitchFamily="34" charset="-122"/>
                <a:ea typeface="微软雅黑" panose="020B0503020204020204" pitchFamily="34" charset="-122"/>
              </a:rPr>
              <a:t>异构架构具有</a:t>
            </a:r>
            <a:r>
              <a:rPr lang="zh-CN" altLang="en-US" sz="2400" kern="0" dirty="0">
                <a:solidFill>
                  <a:srgbClr val="FF0000"/>
                </a:solidFill>
                <a:latin typeface="微软雅黑" panose="020B0503020204020204" pitchFamily="34" charset="-122"/>
                <a:ea typeface="微软雅黑" panose="020B0503020204020204" pitchFamily="34" charset="-122"/>
              </a:rPr>
              <a:t>更高的能效</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547370" indent="-273685">
              <a:lnSpc>
                <a:spcPct val="150000"/>
              </a:lnSpc>
              <a:spcBef>
                <a:spcPts val="0"/>
              </a:spcBef>
              <a:buClr>
                <a:srgbClr val="002060"/>
              </a:buClr>
              <a:buSzPct val="100000"/>
              <a:buFont typeface="Wingdings" panose="05000000000000000000" pitchFamily="2" charset="2"/>
              <a:buChar char="u"/>
            </a:pPr>
            <a:r>
              <a:rPr lang="zh-CN" altLang="en-US" sz="2400" kern="0" dirty="0">
                <a:solidFill>
                  <a:srgbClr val="002060"/>
                </a:solidFill>
                <a:latin typeface="微软雅黑" panose="020B0503020204020204" pitchFamily="34" charset="-122"/>
                <a:ea typeface="微软雅黑" panose="020B0503020204020204" pitchFamily="34" charset="-122"/>
              </a:rPr>
              <a:t>当外存储器带宽受限时，两种架构的面积效率相近</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547370" indent="-273685">
              <a:lnSpc>
                <a:spcPct val="150000"/>
              </a:lnSpc>
              <a:spcBef>
                <a:spcPts val="0"/>
              </a:spcBef>
              <a:buClr>
                <a:srgbClr val="002060"/>
              </a:buClr>
              <a:buSzPct val="100000"/>
              <a:buFont typeface="Wingdings" panose="05000000000000000000" pitchFamily="2" charset="2"/>
              <a:buChar char="u"/>
            </a:pPr>
            <a:r>
              <a:rPr lang="zh-CN" altLang="en-US" sz="2400" kern="0" dirty="0">
                <a:solidFill>
                  <a:srgbClr val="002060"/>
                </a:solidFill>
                <a:latin typeface="微软雅黑" panose="020B0503020204020204" pitchFamily="34" charset="-122"/>
                <a:ea typeface="微软雅黑" panose="020B0503020204020204" pitchFamily="34" charset="-122"/>
              </a:rPr>
              <a:t>相比服务器，</a:t>
            </a:r>
            <a:r>
              <a:rPr lang="en-US" altLang="zh-CN" sz="2400" kern="0" dirty="0">
                <a:solidFill>
                  <a:srgbClr val="0070C0"/>
                </a:solidFill>
                <a:latin typeface="微软雅黑" panose="020B0503020204020204" pitchFamily="34" charset="-122"/>
                <a:ea typeface="微软雅黑" panose="020B0503020204020204" pitchFamily="34" charset="-122"/>
              </a:rPr>
              <a:t>DNN</a:t>
            </a:r>
            <a:r>
              <a:rPr lang="zh-CN" altLang="en-US" sz="2400" kern="0" dirty="0">
                <a:solidFill>
                  <a:srgbClr val="0070C0"/>
                </a:solidFill>
                <a:latin typeface="微软雅黑" panose="020B0503020204020204" pitchFamily="34" charset="-122"/>
                <a:ea typeface="微软雅黑" panose="020B0503020204020204" pitchFamily="34" charset="-122"/>
              </a:rPr>
              <a:t>异构架构更适用于移动平台</a:t>
            </a:r>
            <a:endParaRPr lang="zh-CN" altLang="en-US" sz="2400" kern="0" dirty="0">
              <a:solidFill>
                <a:srgbClr val="0070C0"/>
              </a:solidFill>
              <a:latin typeface="微软雅黑" panose="020B0503020204020204" pitchFamily="34" charset="-122"/>
              <a:ea typeface="微软雅黑" panose="020B0503020204020204" pitchFamily="34" charset="-122"/>
            </a:endParaRPr>
          </a:p>
        </p:txBody>
      </p:sp>
    </p:spTree>
  </p:cSld>
  <p:clrMapOvr>
    <a:masterClrMapping/>
  </p:clrMapOvr>
  <p:transition advClick="0" advTm="18369"/>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内容占位符 2"/>
          <p:cNvSpPr txBox="1"/>
          <p:nvPr/>
        </p:nvSpPr>
        <p:spPr bwMode="auto">
          <a:xfrm>
            <a:off x="376647" y="846515"/>
            <a:ext cx="11593288" cy="5101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处理器整体架构：整体架构</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pic>
        <p:nvPicPr>
          <p:cNvPr id="10" name="图片 9"/>
          <p:cNvPicPr>
            <a:picLocks noChangeAspect="1"/>
          </p:cNvPicPr>
          <p:nvPr/>
        </p:nvPicPr>
        <p:blipFill>
          <a:blip r:embed="rId1"/>
          <a:stretch>
            <a:fillRect/>
          </a:stretch>
        </p:blipFill>
        <p:spPr>
          <a:xfrm>
            <a:off x="762658" y="1484784"/>
            <a:ext cx="4965452" cy="4626428"/>
          </a:xfrm>
          <a:prstGeom prst="rect">
            <a:avLst/>
          </a:prstGeom>
        </p:spPr>
      </p:pic>
      <p:sp>
        <p:nvSpPr>
          <p:cNvPr id="5" name="矩形: 圆角 4"/>
          <p:cNvSpPr/>
          <p:nvPr/>
        </p:nvSpPr>
        <p:spPr bwMode="auto">
          <a:xfrm>
            <a:off x="747195" y="1460664"/>
            <a:ext cx="5060773" cy="3097074"/>
          </a:xfrm>
          <a:prstGeom prst="roundRect">
            <a:avLst/>
          </a:prstGeom>
          <a:solidFill>
            <a:srgbClr val="F18BDB">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8" name="矩形: 圆角 17"/>
          <p:cNvSpPr/>
          <p:nvPr/>
        </p:nvSpPr>
        <p:spPr bwMode="auto">
          <a:xfrm>
            <a:off x="6173445" y="1412776"/>
            <a:ext cx="5255897" cy="1957325"/>
          </a:xfrm>
          <a:prstGeom prst="roundRect">
            <a:avLst/>
          </a:prstGeom>
          <a:solidFill>
            <a:srgbClr val="F18BDB">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342900" indent="-342900">
              <a:lnSpc>
                <a:spcPct val="150000"/>
              </a:lnSpc>
              <a:spcBef>
                <a:spcPts val="1200"/>
              </a:spcBef>
              <a:buSzPct val="100000"/>
              <a:buFont typeface="Wingdings" panose="05000000000000000000" pitchFamily="2" charset="2"/>
              <a:buChar char="u"/>
            </a:pP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处理器</a:t>
            </a:r>
            <a:endPar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spcBef>
                <a:spcPts val="0"/>
              </a:spcBef>
              <a:buSzPct val="100000"/>
            </a:pP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     CNN</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处理器的设计目标是</a:t>
            </a:r>
            <a:r>
              <a:rPr lang="zh-CN" altLang="en-US" sz="18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最大化地挖掘卷积运算的复用性</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，足够多的处理单元</a:t>
            </a: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(PE)</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来进行</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乘累加运算</a:t>
            </a: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(MAC)</a:t>
            </a:r>
            <a:endPar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矩形: 圆角 18"/>
          <p:cNvSpPr/>
          <p:nvPr/>
        </p:nvSpPr>
        <p:spPr bwMode="auto">
          <a:xfrm>
            <a:off x="4318690" y="4638853"/>
            <a:ext cx="1561286" cy="1188427"/>
          </a:xfrm>
          <a:prstGeom prst="roundRect">
            <a:avLst/>
          </a:prstGeom>
          <a:solidFill>
            <a:srgbClr val="FFFF00">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20" name="矩形: 圆角 19"/>
          <p:cNvSpPr/>
          <p:nvPr/>
        </p:nvSpPr>
        <p:spPr bwMode="auto">
          <a:xfrm>
            <a:off x="762658" y="4680483"/>
            <a:ext cx="3370729" cy="1146797"/>
          </a:xfrm>
          <a:prstGeom prst="roundRect">
            <a:avLst/>
          </a:prstGeom>
          <a:solidFill>
            <a:srgbClr val="00B0F0">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1" name="矩形: 圆角 20"/>
          <p:cNvSpPr/>
          <p:nvPr/>
        </p:nvSpPr>
        <p:spPr bwMode="auto">
          <a:xfrm>
            <a:off x="6163258" y="3415788"/>
            <a:ext cx="5240962" cy="1537014"/>
          </a:xfrm>
          <a:prstGeom prst="roundRect">
            <a:avLst/>
          </a:prstGeom>
          <a:solidFill>
            <a:srgbClr val="FFFF00">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342900" indent="-342900">
              <a:lnSpc>
                <a:spcPct val="150000"/>
              </a:lnSpc>
              <a:spcBef>
                <a:spcPts val="1200"/>
              </a:spcBef>
              <a:buSzPct val="100000"/>
              <a:buFont typeface="Wingdings" panose="05000000000000000000" pitchFamily="2" charset="2"/>
              <a:buChar char="u"/>
            </a:pP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MLP-RNN</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处理器</a:t>
            </a:r>
            <a:endPar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spcBef>
                <a:spcPts val="0"/>
              </a:spcBef>
              <a:buSzPct val="100000"/>
            </a:pP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     MLP-RNN</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需要较少的处理单元</a:t>
            </a: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(PE)</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，需要</a:t>
            </a:r>
            <a:r>
              <a:rPr lang="zh-CN" altLang="en-US" sz="18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优化对权重参数的片外访存</a:t>
            </a:r>
            <a:endParaRPr lang="zh-CN" altLang="en-US" sz="18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矩形: 圆角 21"/>
          <p:cNvSpPr/>
          <p:nvPr/>
        </p:nvSpPr>
        <p:spPr bwMode="auto">
          <a:xfrm>
            <a:off x="6180737" y="5069817"/>
            <a:ext cx="5240962" cy="1064604"/>
          </a:xfrm>
          <a:prstGeom prst="roundRect">
            <a:avLst/>
          </a:prstGeom>
          <a:solidFill>
            <a:srgbClr val="00B0F0">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342900" indent="-342900">
              <a:lnSpc>
                <a:spcPct val="150000"/>
              </a:lnSpc>
              <a:spcBef>
                <a:spcPts val="1200"/>
              </a:spcBef>
              <a:buSzPct val="100000"/>
              <a:buFont typeface="Wingdings" panose="05000000000000000000" pitchFamily="2" charset="2"/>
              <a:buChar char="u"/>
            </a:pP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预处理内核 </a:t>
            </a: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&amp; </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顶层控制器</a:t>
            </a:r>
            <a:endPar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spcBef>
                <a:spcPts val="0"/>
              </a:spcBef>
              <a:buSzPct val="100000"/>
            </a:pP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控制</a:t>
            </a: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处理器和</a:t>
            </a: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MLP-RNN</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处理器</a:t>
            </a:r>
            <a:endPar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 name="矩形 2"/>
          <p:cNvSpPr/>
          <p:nvPr/>
        </p:nvSpPr>
        <p:spPr>
          <a:xfrm>
            <a:off x="551384" y="6221907"/>
            <a:ext cx="11593288" cy="584775"/>
          </a:xfrm>
          <a:prstGeom prst="rect">
            <a:avLst/>
          </a:prstGeom>
        </p:spPr>
        <p:txBody>
          <a:bodyPr wrap="square">
            <a:spAutoFit/>
          </a:bodyPr>
          <a:lstStyle/>
          <a:p>
            <a:r>
              <a:rPr lang="en-US" sz="1600" b="1" dirty="0">
                <a:solidFill>
                  <a:schemeClr val="tx1"/>
                </a:solidFill>
                <a:latin typeface="CharterBT-Bold"/>
              </a:rPr>
              <a:t>D. Shin, H-J </a:t>
            </a:r>
            <a:r>
              <a:rPr lang="en-US" sz="1600" b="1" dirty="0" err="1">
                <a:solidFill>
                  <a:schemeClr val="tx1"/>
                </a:solidFill>
                <a:latin typeface="CharterBT-Bold"/>
              </a:rPr>
              <a:t>Yoo</a:t>
            </a:r>
            <a:r>
              <a:rPr lang="en-US" sz="1600" b="1" dirty="0">
                <a:solidFill>
                  <a:schemeClr val="tx1"/>
                </a:solidFill>
                <a:latin typeface="CharterBT-Bold"/>
              </a:rPr>
              <a:t>. The Heterogeneous Deep Neural Network Processor With a Non-von Neumann Architecture, Proceedings of  IEEE, 2020 108(8):  1245-1260</a:t>
            </a:r>
            <a:endParaRPr lang="en-US" sz="1600" dirty="0">
              <a:solidFill>
                <a:schemeClr val="tx1"/>
              </a:solidFill>
            </a:endParaRPr>
          </a:p>
        </p:txBody>
      </p:sp>
    </p:spTree>
  </p:cSld>
  <p:clrMapOvr>
    <a:masterClrMapping/>
  </p:clrMapOvr>
  <p:transition advClick="0" advTm="18369"/>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标题 3"/>
          <p:cNvSpPr>
            <a:spLocks noGrp="1" noChangeArrowheads="1"/>
          </p:cNvSpPr>
          <p:nvPr>
            <p:ph type="ctrTitle"/>
          </p:nvPr>
        </p:nvSpPr>
        <p:spPr>
          <a:xfrm>
            <a:off x="1775520" y="1613954"/>
            <a:ext cx="9336360" cy="3630092"/>
          </a:xfrm>
        </p:spPr>
        <p:txBody>
          <a:bodyPr/>
          <a:lstStyle/>
          <a:p>
            <a:pPr algn="l">
              <a:lnSpc>
                <a:spcPct val="130000"/>
              </a:lnSpc>
            </a:pPr>
            <a:r>
              <a:rPr kumimoji="1" lang="en-US" altLang="zh-CN" sz="3200" dirty="0">
                <a:solidFill>
                  <a:srgbClr val="002060"/>
                </a:solidFill>
                <a:latin typeface="微软雅黑" panose="020B0503020204020204" pitchFamily="34" charset="-122"/>
                <a:ea typeface="微软雅黑" panose="020B0503020204020204" pitchFamily="34" charset="-122"/>
              </a:rPr>
              <a:t>5.3.1 </a:t>
            </a:r>
            <a:r>
              <a:rPr lang="zh-CN" altLang="en-US" sz="3200" kern="1200" dirty="0">
                <a:solidFill>
                  <a:srgbClr val="002060"/>
                </a:solidFill>
                <a:latin typeface="微软雅黑" panose="020B0503020204020204" pitchFamily="34" charset="-122"/>
                <a:ea typeface="微软雅黑" panose="020B0503020204020204" pitchFamily="34" charset="-122"/>
              </a:rPr>
              <a:t>非冯</a:t>
            </a:r>
            <a:r>
              <a:rPr lang="en-US" altLang="zh-CN" sz="3200" kern="1200" dirty="0">
                <a:solidFill>
                  <a:srgbClr val="002060"/>
                </a:solidFill>
                <a:latin typeface="微软雅黑" panose="020B0503020204020204" pitchFamily="34" charset="-122"/>
                <a:ea typeface="微软雅黑" panose="020B0503020204020204" pitchFamily="34" charset="-122"/>
              </a:rPr>
              <a:t>·</a:t>
            </a:r>
            <a:r>
              <a:rPr lang="zh-CN" altLang="en-US" sz="3200" kern="1200" dirty="0">
                <a:solidFill>
                  <a:srgbClr val="002060"/>
                </a:solidFill>
                <a:latin typeface="微软雅黑" panose="020B0503020204020204" pitchFamily="34" charset="-122"/>
                <a:ea typeface="微软雅黑" panose="020B0503020204020204" pitchFamily="34" charset="-122"/>
              </a:rPr>
              <a:t>诺依曼架构</a:t>
            </a:r>
            <a:br>
              <a:rPr kumimoji="1" lang="en-US" altLang="zh-CN" sz="3200" dirty="0">
                <a:solidFill>
                  <a:srgbClr val="002060"/>
                </a:solidFill>
                <a:latin typeface="微软雅黑" panose="020B0503020204020204" pitchFamily="34" charset="-122"/>
                <a:ea typeface="微软雅黑" panose="020B0503020204020204" pitchFamily="34" charset="-122"/>
              </a:rPr>
            </a:br>
            <a:r>
              <a:rPr kumimoji="1" lang="en-US" altLang="zh-CN" sz="3200" dirty="0">
                <a:solidFill>
                  <a:srgbClr val="002060"/>
                </a:solidFill>
                <a:latin typeface="微软雅黑" panose="020B0503020204020204" pitchFamily="34" charset="-122"/>
                <a:ea typeface="微软雅黑" panose="020B0503020204020204" pitchFamily="34" charset="-122"/>
              </a:rPr>
              <a:t>5.3.</a:t>
            </a:r>
            <a:r>
              <a:rPr kumimoji="1" lang="en-US" altLang="zh-CN" sz="3200" dirty="0">
                <a:solidFill>
                  <a:srgbClr val="002060"/>
                </a:solidFill>
                <a:latin typeface="微软雅黑" panose="020B0503020204020204" pitchFamily="34" charset="-122"/>
                <a:ea typeface="微软雅黑" panose="020B0503020204020204" pitchFamily="34" charset="-122"/>
              </a:rPr>
              <a:t>2 </a:t>
            </a:r>
            <a:r>
              <a:rPr lang="en-US" altLang="zh-CN" sz="3200" kern="1200" dirty="0">
                <a:solidFill>
                  <a:srgbClr val="002060"/>
                </a:solidFill>
                <a:latin typeface="微软雅黑" panose="020B0503020204020204" pitchFamily="34" charset="-122"/>
                <a:ea typeface="微软雅黑" panose="020B0503020204020204" pitchFamily="34" charset="-122"/>
              </a:rPr>
              <a:t>DNPU</a:t>
            </a:r>
            <a:r>
              <a:rPr lang="zh-CN" altLang="en-US" sz="3200" kern="1200" dirty="0">
                <a:solidFill>
                  <a:srgbClr val="002060"/>
                </a:solidFill>
                <a:latin typeface="微软雅黑" panose="020B0503020204020204" pitchFamily="34" charset="-122"/>
                <a:ea typeface="微软雅黑" panose="020B0503020204020204" pitchFamily="34" charset="-122"/>
              </a:rPr>
              <a:t>的设计与能效优化</a:t>
            </a:r>
            <a:br>
              <a:rPr kumimoji="1" lang="en-US" altLang="zh-CN" sz="3200" dirty="0">
                <a:solidFill>
                  <a:srgbClr val="002060"/>
                </a:solidFill>
                <a:latin typeface="微软雅黑" panose="020B0503020204020204" pitchFamily="34" charset="-122"/>
                <a:ea typeface="微软雅黑" panose="020B0503020204020204" pitchFamily="34" charset="-122"/>
              </a:rPr>
            </a:br>
            <a:r>
              <a:rPr kumimoji="1" lang="en-US" altLang="zh-CN" sz="3200" dirty="0">
                <a:solidFill>
                  <a:srgbClr val="002060"/>
                </a:solidFill>
                <a:latin typeface="微软雅黑" panose="020B0503020204020204" pitchFamily="34" charset="-122"/>
                <a:ea typeface="微软雅黑" panose="020B0503020204020204" pitchFamily="34" charset="-122"/>
              </a:rPr>
              <a:t>5.3.</a:t>
            </a:r>
            <a:r>
              <a:rPr kumimoji="1" lang="en-US" altLang="zh-CN" sz="3200" dirty="0">
                <a:solidFill>
                  <a:srgbClr val="002060"/>
                </a:solidFill>
                <a:latin typeface="微软雅黑" panose="020B0503020204020204" pitchFamily="34" charset="-122"/>
                <a:ea typeface="微软雅黑" panose="020B0503020204020204" pitchFamily="34" charset="-122"/>
              </a:rPr>
              <a:t>3 </a:t>
            </a:r>
            <a:r>
              <a:rPr lang="en-US" altLang="zh-CN" sz="3200" dirty="0">
                <a:solidFill>
                  <a:srgbClr val="002060"/>
                </a:solidFill>
                <a:latin typeface="微软雅黑" panose="020B0503020204020204" pitchFamily="34" charset="-122"/>
                <a:ea typeface="微软雅黑" panose="020B0503020204020204" pitchFamily="34" charset="-122"/>
              </a:rPr>
              <a:t>DNN</a:t>
            </a:r>
            <a:r>
              <a:rPr lang="zh-CN" altLang="en-US" sz="3200" dirty="0">
                <a:solidFill>
                  <a:srgbClr val="002060"/>
                </a:solidFill>
                <a:latin typeface="微软雅黑" panose="020B0503020204020204" pitchFamily="34" charset="-122"/>
                <a:ea typeface="微软雅黑" panose="020B0503020204020204" pitchFamily="34" charset="-122"/>
              </a:rPr>
              <a:t>硬件的异构架构</a:t>
            </a:r>
            <a:br>
              <a:rPr kumimoji="1" lang="en-US" altLang="zh-CN" sz="3200" dirty="0">
                <a:solidFill>
                  <a:srgbClr val="002060"/>
                </a:solidFill>
                <a:latin typeface="微软雅黑" panose="020B0503020204020204" pitchFamily="34" charset="-122"/>
                <a:ea typeface="微软雅黑" panose="020B0503020204020204" pitchFamily="34" charset="-122"/>
              </a:rPr>
            </a:br>
            <a:r>
              <a:rPr kumimoji="1" lang="en-US" altLang="zh-CN" sz="3200" dirty="0">
                <a:solidFill>
                  <a:srgbClr val="002060"/>
                </a:solidFill>
                <a:latin typeface="微软雅黑" panose="020B0503020204020204" pitchFamily="34" charset="-122"/>
                <a:ea typeface="微软雅黑" panose="020B0503020204020204" pitchFamily="34" charset="-122"/>
              </a:rPr>
              <a:t>5.3.</a:t>
            </a:r>
            <a:r>
              <a:rPr kumimoji="1" lang="en-US" altLang="zh-CN" sz="3200" dirty="0">
                <a:solidFill>
                  <a:srgbClr val="002060"/>
                </a:solidFill>
                <a:latin typeface="微软雅黑" panose="020B0503020204020204" pitchFamily="34" charset="-122"/>
                <a:ea typeface="微软雅黑" panose="020B0503020204020204" pitchFamily="34" charset="-122"/>
              </a:rPr>
              <a:t>4 </a:t>
            </a:r>
            <a:r>
              <a:rPr lang="zh-CN" altLang="en-US" sz="3200" dirty="0">
                <a:solidFill>
                  <a:srgbClr val="002060"/>
                </a:solidFill>
                <a:latin typeface="微软雅黑" panose="020B0503020204020204" pitchFamily="34" charset="-122"/>
                <a:ea typeface="微软雅黑" panose="020B0503020204020204" pitchFamily="34" charset="-122"/>
              </a:rPr>
              <a:t>异构架构的设计：</a:t>
            </a:r>
            <a:r>
              <a:rPr lang="en-US" altLang="zh-CN" sz="3200" dirty="0">
                <a:solidFill>
                  <a:srgbClr val="002060"/>
                </a:solidFill>
                <a:latin typeface="微软雅黑" panose="020B0503020204020204" pitchFamily="34" charset="-122"/>
                <a:ea typeface="微软雅黑" panose="020B0503020204020204" pitchFamily="34" charset="-122"/>
              </a:rPr>
              <a:t>DNPU</a:t>
            </a:r>
            <a:br>
              <a:rPr kumimoji="1" lang="en-US" altLang="zh-CN" sz="3200" dirty="0">
                <a:solidFill>
                  <a:srgbClr val="002060"/>
                </a:solidFill>
                <a:latin typeface="微软雅黑" panose="020B0503020204020204" pitchFamily="34" charset="-122"/>
                <a:ea typeface="微软雅黑" panose="020B0503020204020204" pitchFamily="34" charset="-122"/>
              </a:rPr>
            </a:br>
            <a:r>
              <a:rPr kumimoji="1" lang="en-US" altLang="zh-CN" sz="3200" dirty="0">
                <a:solidFill>
                  <a:srgbClr val="002060"/>
                </a:solidFill>
                <a:latin typeface="微软雅黑" panose="020B0503020204020204" pitchFamily="34" charset="-122"/>
                <a:ea typeface="微软雅黑" panose="020B0503020204020204" pitchFamily="34" charset="-122"/>
              </a:rPr>
              <a:t>5.3.</a:t>
            </a:r>
            <a:r>
              <a:rPr kumimoji="1" lang="en-US" altLang="zh-CN" sz="3200" dirty="0">
                <a:solidFill>
                  <a:srgbClr val="002060"/>
                </a:solidFill>
                <a:latin typeface="微软雅黑" panose="020B0503020204020204" pitchFamily="34" charset="-122"/>
                <a:ea typeface="微软雅黑" panose="020B0503020204020204" pitchFamily="34" charset="-122"/>
              </a:rPr>
              <a:t>5 </a:t>
            </a:r>
            <a:r>
              <a:rPr lang="zh-CN" altLang="en-US" sz="3200" dirty="0">
                <a:solidFill>
                  <a:srgbClr val="002060"/>
                </a:solidFill>
                <a:latin typeface="微软雅黑" panose="020B0503020204020204" pitchFamily="34" charset="-122"/>
                <a:ea typeface="微软雅黑" panose="020B0503020204020204" pitchFamily="34" charset="-122"/>
              </a:rPr>
              <a:t>异构架构的未来发展趋势</a:t>
            </a:r>
            <a:endParaRPr kumimoji="1" lang="zh-CN" altLang="en-US" sz="4000" dirty="0">
              <a:solidFill>
                <a:srgbClr val="002060"/>
              </a:solidFill>
              <a:latin typeface="微软雅黑" panose="020B0503020204020204" pitchFamily="34" charset="-122"/>
              <a:ea typeface="微软雅黑" panose="020B0503020204020204" pitchFamily="34" charset="-122"/>
            </a:endParaRPr>
          </a:p>
        </p:txBody>
      </p:sp>
      <p:sp>
        <p:nvSpPr>
          <p:cNvPr id="2" name="矩形 1"/>
          <p:cNvSpPr/>
          <p:nvPr/>
        </p:nvSpPr>
        <p:spPr>
          <a:xfrm>
            <a:off x="0" y="116632"/>
            <a:ext cx="12192000" cy="646331"/>
          </a:xfrm>
          <a:prstGeom prst="rect">
            <a:avLst/>
          </a:prstGeom>
        </p:spPr>
        <p:txBody>
          <a:bodyPr wrap="square">
            <a:spAutoFit/>
          </a:bodyPr>
          <a:lstStyle/>
          <a:p>
            <a:pPr algn="ctr"/>
            <a:r>
              <a:rPr kumimoji="1" lang="zh-CN" altLang="en-US" sz="3600" b="1" dirty="0">
                <a:solidFill>
                  <a:srgbClr val="002060"/>
                </a:solidFill>
                <a:latin typeface="微软雅黑" panose="020B0503020204020204" pitchFamily="34" charset="-122"/>
                <a:ea typeface="微软雅黑" panose="020B0503020204020204" pitchFamily="34" charset="-122"/>
              </a:rPr>
              <a:t>本节安排</a:t>
            </a:r>
            <a:endParaRPr lang="zh-CN" altLang="en-US" sz="3600" b="1" dirty="0"/>
          </a:p>
        </p:txBody>
      </p:sp>
    </p:spTree>
  </p:cSld>
  <p:clrMapOvr>
    <a:masterClrMapping/>
  </p:clrMapOvr>
  <p:transition spd="slow" advTm="6023"/>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内容占位符 2"/>
          <p:cNvSpPr txBox="1"/>
          <p:nvPr/>
        </p:nvSpPr>
        <p:spPr bwMode="auto">
          <a:xfrm>
            <a:off x="376647" y="846515"/>
            <a:ext cx="11593288" cy="5101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处理器整体架构：</a:t>
            </a:r>
            <a:r>
              <a:rPr lang="en-US" altLang="zh-CN" sz="2400" kern="0" dirty="0">
                <a:solidFill>
                  <a:srgbClr val="002060"/>
                </a:solidFill>
                <a:latin typeface="微软雅黑" panose="020B0503020204020204" pitchFamily="34" charset="-122"/>
                <a:ea typeface="微软雅黑" panose="020B0503020204020204" pitchFamily="34" charset="-122"/>
              </a:rPr>
              <a:t>CNN</a:t>
            </a:r>
            <a:r>
              <a:rPr lang="zh-CN" altLang="en-US" sz="2400" kern="0" dirty="0">
                <a:solidFill>
                  <a:srgbClr val="002060"/>
                </a:solidFill>
                <a:latin typeface="微软雅黑" panose="020B0503020204020204" pitchFamily="34" charset="-122"/>
                <a:ea typeface="微软雅黑" panose="020B0503020204020204" pitchFamily="34" charset="-122"/>
              </a:rPr>
              <a:t>处理器</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pic>
        <p:nvPicPr>
          <p:cNvPr id="10" name="图片 9"/>
          <p:cNvPicPr>
            <a:picLocks noChangeAspect="1"/>
          </p:cNvPicPr>
          <p:nvPr/>
        </p:nvPicPr>
        <p:blipFill rotWithShape="1">
          <a:blip r:embed="rId1"/>
          <a:srcRect b="37355"/>
          <a:stretch>
            <a:fillRect/>
          </a:stretch>
        </p:blipFill>
        <p:spPr>
          <a:xfrm>
            <a:off x="762658" y="1826908"/>
            <a:ext cx="4965452" cy="2898236"/>
          </a:xfrm>
          <a:prstGeom prst="rect">
            <a:avLst/>
          </a:prstGeom>
        </p:spPr>
      </p:pic>
      <p:pic>
        <p:nvPicPr>
          <p:cNvPr id="17" name="图片 16"/>
          <p:cNvPicPr>
            <a:picLocks noChangeAspect="1"/>
          </p:cNvPicPr>
          <p:nvPr/>
        </p:nvPicPr>
        <p:blipFill rotWithShape="1">
          <a:blip r:embed="rId2"/>
          <a:srcRect b="10883"/>
          <a:stretch>
            <a:fillRect/>
          </a:stretch>
        </p:blipFill>
        <p:spPr>
          <a:xfrm>
            <a:off x="5807968" y="1927376"/>
            <a:ext cx="5930654" cy="4119219"/>
          </a:xfrm>
          <a:prstGeom prst="rect">
            <a:avLst/>
          </a:prstGeom>
        </p:spPr>
      </p:pic>
      <p:sp>
        <p:nvSpPr>
          <p:cNvPr id="22" name="矩形: 圆角 21"/>
          <p:cNvSpPr/>
          <p:nvPr/>
        </p:nvSpPr>
        <p:spPr bwMode="auto">
          <a:xfrm>
            <a:off x="747195" y="1704163"/>
            <a:ext cx="5060773" cy="3097074"/>
          </a:xfrm>
          <a:prstGeom prst="roundRect">
            <a:avLst/>
          </a:prstGeom>
          <a:solidFill>
            <a:srgbClr val="F18BDB">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mc:AlternateContent xmlns:mc="http://schemas.openxmlformats.org/markup-compatibility/2006">
        <mc:Choice xmlns:a14="http://schemas.microsoft.com/office/drawing/2010/main" Requires="a14">
          <p:sp>
            <p:nvSpPr>
              <p:cNvPr id="23" name="矩形: 圆角 22"/>
              <p:cNvSpPr/>
              <p:nvPr/>
            </p:nvSpPr>
            <p:spPr bwMode="auto">
              <a:xfrm>
                <a:off x="736308" y="5049803"/>
                <a:ext cx="4873728" cy="1222890"/>
              </a:xfrm>
              <a:prstGeom prst="roundRect">
                <a:avLst/>
              </a:prstGeom>
              <a:solidFill>
                <a:srgbClr val="F18BDB">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nSpc>
                    <a:spcPct val="150000"/>
                  </a:lnSpc>
                  <a:spcBef>
                    <a:spcPts val="1200"/>
                  </a:spcBef>
                  <a:buSzPct val="100000"/>
                </a:pP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CNN</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处理器：</a:t>
                </a: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4</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个卷积簇</a:t>
                </a:r>
                <a:endPar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spcBef>
                    <a:spcPts val="1200"/>
                  </a:spcBef>
                  <a:buSzPct val="100000"/>
                </a:pP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                     16(4</a:t>
                </a:r>
                <a14:m>
                  <m:oMath xmlns:m="http://schemas.openxmlformats.org/officeDocument/2006/math">
                    <m:r>
                      <a:rPr lang="en-US" altLang="zh-CN" sz="1800" b="1" i="1" smtClean="0">
                        <a:solidFill>
                          <a:srgbClr val="002060"/>
                        </a:solidFill>
                        <a:latin typeface="Cambria Math" panose="02040503050406030204" pitchFamily="18" charset="0"/>
                        <a:ea typeface="微软雅黑" panose="020B0503020204020204" pitchFamily="34" charset="-122"/>
                        <a:sym typeface="微软雅黑" panose="020B0503020204020204" pitchFamily="34" charset="-122"/>
                      </a:rPr>
                      <m:t>×</m:t>
                    </m:r>
                  </m:oMath>
                </a14:m>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4)</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个卷积内核</a:t>
                </a:r>
                <a:endPar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p:txBody>
          </p:sp>
        </mc:Choice>
        <mc:Fallback>
          <p:sp>
            <p:nvSpPr>
              <p:cNvPr id="23" name="矩形: 圆角 22"/>
              <p:cNvSpPr>
                <a:spLocks noRot="1" noChangeAspect="1" noMove="1" noResize="1" noEditPoints="1" noAdjustHandles="1" noChangeArrowheads="1" noChangeShapeType="1" noTextEdit="1"/>
              </p:cNvSpPr>
              <p:nvPr/>
            </p:nvSpPr>
            <p:spPr bwMode="auto">
              <a:xfrm>
                <a:off x="736308" y="5049803"/>
                <a:ext cx="4873728" cy="1222890"/>
              </a:xfrm>
              <a:prstGeom prst="roundRect">
                <a:avLst/>
              </a:prstGeom>
              <a:blipFill rotWithShape="1">
                <a:blip r:embed="rId3"/>
                <a:stretch>
                  <a:fillRect l="-7" t="-23" r="9" b="13"/>
                </a:stretch>
              </a:blipFill>
              <a:ln w="9525" cap="flat" cmpd="sng" algn="ctr">
                <a:noFill/>
                <a:prstDash val="solid"/>
                <a:round/>
                <a:headEnd type="none" w="med" len="med"/>
                <a:tailEnd type="none" w="med" len="med"/>
              </a:ln>
              <a:effectLst/>
            </p:spPr>
            <p:txBody>
              <a:bodyPr/>
              <a:lstStyle/>
              <a:p>
                <a:r>
                  <a:rPr lang="zh-CN" altLang="en-US">
                    <a:noFill/>
                  </a:rPr>
                  <a:t> </a:t>
                </a:r>
              </a:p>
            </p:txBody>
          </p:sp>
        </mc:Fallback>
      </mc:AlternateContent>
      <p:cxnSp>
        <p:nvCxnSpPr>
          <p:cNvPr id="4" name="直接连接符 3"/>
          <p:cNvCxnSpPr/>
          <p:nvPr/>
        </p:nvCxnSpPr>
        <p:spPr bwMode="auto">
          <a:xfrm flipV="1">
            <a:off x="5790619" y="2112072"/>
            <a:ext cx="953453" cy="668856"/>
          </a:xfrm>
          <a:prstGeom prst="line">
            <a:avLst/>
          </a:prstGeom>
          <a:solidFill>
            <a:schemeClr val="accent1"/>
          </a:solidFill>
          <a:ln w="38100" cap="flat" cmpd="sng" algn="ctr">
            <a:solidFill>
              <a:srgbClr val="F18BDB">
                <a:alpha val="50000"/>
              </a:srgbClr>
            </a:solidFill>
            <a:prstDash val="sys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p:nvPr/>
        </p:nvCxnSpPr>
        <p:spPr bwMode="auto">
          <a:xfrm>
            <a:off x="5721730" y="4745928"/>
            <a:ext cx="1022342" cy="1131344"/>
          </a:xfrm>
          <a:prstGeom prst="line">
            <a:avLst/>
          </a:prstGeom>
          <a:solidFill>
            <a:schemeClr val="accent1"/>
          </a:solidFill>
          <a:ln w="38100" cap="flat" cmpd="sng" algn="ctr">
            <a:solidFill>
              <a:srgbClr val="F18BDB">
                <a:alpha val="50000"/>
              </a:srgbClr>
            </a:solidFill>
            <a:prstDash val="sys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椭圆 24"/>
          <p:cNvSpPr/>
          <p:nvPr/>
        </p:nvSpPr>
        <p:spPr bwMode="auto">
          <a:xfrm>
            <a:off x="8942620" y="2814422"/>
            <a:ext cx="648072" cy="648072"/>
          </a:xfrm>
          <a:prstGeom prst="ellipse">
            <a:avLst/>
          </a:prstGeom>
          <a:solidFill>
            <a:srgbClr val="F18BDB">
              <a:alpha val="37000"/>
            </a:srgbClr>
          </a:solidFill>
          <a:ln w="9525" cap="flat" cmpd="sng" algn="ctr">
            <a:solidFill>
              <a:srgbClr val="F18BDB"/>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8" name="椭圆 27"/>
          <p:cNvSpPr/>
          <p:nvPr/>
        </p:nvSpPr>
        <p:spPr bwMode="auto">
          <a:xfrm>
            <a:off x="7081366" y="4869160"/>
            <a:ext cx="2561197" cy="648072"/>
          </a:xfrm>
          <a:prstGeom prst="ellipse">
            <a:avLst/>
          </a:prstGeom>
          <a:solidFill>
            <a:srgbClr val="00B0F0">
              <a:alpha val="37000"/>
            </a:srgbClr>
          </a:solidFill>
          <a:ln w="9525" cap="flat" cmpd="sng" algn="ctr">
            <a:solidFill>
              <a:srgbClr val="00B0F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cSld>
  <p:clrMapOvr>
    <a:masterClrMapping/>
  </p:clrMapOvr>
  <p:transition advClick="0" advTm="18369"/>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内容占位符 2"/>
          <p:cNvSpPr txBox="1"/>
          <p:nvPr/>
        </p:nvSpPr>
        <p:spPr bwMode="auto">
          <a:xfrm>
            <a:off x="352173" y="878240"/>
            <a:ext cx="11593288"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处理器整体架构：</a:t>
            </a:r>
            <a:r>
              <a:rPr lang="en-US" altLang="zh-CN" sz="2400" kern="0" dirty="0">
                <a:solidFill>
                  <a:srgbClr val="002060"/>
                </a:solidFill>
                <a:latin typeface="微软雅黑" panose="020B0503020204020204" pitchFamily="34" charset="-122"/>
                <a:ea typeface="微软雅黑" panose="020B0503020204020204" pitchFamily="34" charset="-122"/>
              </a:rPr>
              <a:t>CNN</a:t>
            </a:r>
            <a:r>
              <a:rPr lang="zh-CN" altLang="en-US" sz="2400" kern="0" dirty="0">
                <a:solidFill>
                  <a:srgbClr val="002060"/>
                </a:solidFill>
                <a:latin typeface="微软雅黑" panose="020B0503020204020204" pitchFamily="34" charset="-122"/>
                <a:ea typeface="微软雅黑" panose="020B0503020204020204" pitchFamily="34" charset="-122"/>
              </a:rPr>
              <a:t>处理器</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pic>
        <p:nvPicPr>
          <p:cNvPr id="17" name="图片 16"/>
          <p:cNvPicPr>
            <a:picLocks noChangeAspect="1"/>
          </p:cNvPicPr>
          <p:nvPr/>
        </p:nvPicPr>
        <p:blipFill rotWithShape="1">
          <a:blip r:embed="rId1"/>
          <a:srcRect b="10883"/>
          <a:stretch>
            <a:fillRect/>
          </a:stretch>
        </p:blipFill>
        <p:spPr>
          <a:xfrm>
            <a:off x="4758674" y="1469701"/>
            <a:ext cx="6840760" cy="4751346"/>
          </a:xfrm>
          <a:prstGeom prst="rect">
            <a:avLst/>
          </a:prstGeom>
        </p:spPr>
      </p:pic>
      <p:sp>
        <p:nvSpPr>
          <p:cNvPr id="25" name="椭圆 24"/>
          <p:cNvSpPr/>
          <p:nvPr/>
        </p:nvSpPr>
        <p:spPr bwMode="auto">
          <a:xfrm>
            <a:off x="8400256" y="2529150"/>
            <a:ext cx="747524" cy="729847"/>
          </a:xfrm>
          <a:prstGeom prst="ellipse">
            <a:avLst/>
          </a:prstGeom>
          <a:solidFill>
            <a:srgbClr val="F18BDB">
              <a:alpha val="37000"/>
            </a:srgbClr>
          </a:solidFill>
          <a:ln w="9525" cap="flat" cmpd="sng" algn="ctr">
            <a:solidFill>
              <a:srgbClr val="F18BDB"/>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8" name="椭圆 27"/>
          <p:cNvSpPr/>
          <p:nvPr/>
        </p:nvSpPr>
        <p:spPr bwMode="auto">
          <a:xfrm>
            <a:off x="6312024" y="4869160"/>
            <a:ext cx="2954233" cy="729847"/>
          </a:xfrm>
          <a:prstGeom prst="ellipse">
            <a:avLst/>
          </a:prstGeom>
          <a:solidFill>
            <a:srgbClr val="00B0F0">
              <a:alpha val="37000"/>
            </a:srgbClr>
          </a:solidFill>
          <a:ln w="9525" cap="flat" cmpd="sng" algn="ctr">
            <a:solidFill>
              <a:srgbClr val="00B0F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矩形: 圆角 13"/>
          <p:cNvSpPr/>
          <p:nvPr/>
        </p:nvSpPr>
        <p:spPr bwMode="auto">
          <a:xfrm>
            <a:off x="639579" y="1530703"/>
            <a:ext cx="4000073" cy="2595418"/>
          </a:xfrm>
          <a:prstGeom prst="roundRect">
            <a:avLst/>
          </a:prstGeom>
          <a:solidFill>
            <a:srgbClr val="F18BDB">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nSpc>
                <a:spcPct val="110000"/>
              </a:lnSpc>
              <a:spcBef>
                <a:spcPts val="0"/>
              </a:spcBef>
              <a:buSzPct val="100000"/>
            </a:pP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卷积内核：</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r>
              <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16 KB</a:t>
            </a: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的图像内存</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r>
              <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1 KB</a:t>
            </a: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的权重内存</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r>
              <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3*4*4</a:t>
            </a: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的</a:t>
            </a:r>
            <a:r>
              <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PE</a:t>
            </a: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阵列</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有限状态机控制器</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累和寄存器</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圆角 14"/>
          <p:cNvSpPr/>
          <p:nvPr/>
        </p:nvSpPr>
        <p:spPr bwMode="auto">
          <a:xfrm>
            <a:off x="623391" y="4194313"/>
            <a:ext cx="4032448" cy="2608336"/>
          </a:xfrm>
          <a:prstGeom prst="roundRect">
            <a:avLst/>
          </a:prstGeom>
          <a:solidFill>
            <a:srgbClr val="A1E2F9">
              <a:alpha val="3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nSpc>
                <a:spcPct val="110000"/>
              </a:lnSpc>
              <a:spcBef>
                <a:spcPts val="0"/>
              </a:spcBef>
              <a:buSzPct val="100000"/>
            </a:pP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聚合内核：</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r>
              <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16 KB</a:t>
            </a: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的图像内存</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累和寄存器</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池化模块</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激活模块</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有限状态机控制器</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285750" indent="-285750">
              <a:lnSpc>
                <a:spcPct val="110000"/>
              </a:lnSpc>
              <a:spcBef>
                <a:spcPts val="0"/>
              </a:spcBef>
              <a:buSzPct val="100000"/>
              <a:buFont typeface="Arial" panose="020B0604020202020204" pitchFamily="34" charset="0"/>
              <a:buChar char="•"/>
            </a:pPr>
            <a:endPar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transition advClick="0" advTm="18369"/>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内容占位符 2"/>
          <p:cNvSpPr txBox="1"/>
          <p:nvPr/>
        </p:nvSpPr>
        <p:spPr bwMode="auto">
          <a:xfrm>
            <a:off x="407368" y="829844"/>
            <a:ext cx="11593288" cy="5101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处理器整体架构：</a:t>
            </a:r>
            <a:r>
              <a:rPr lang="en-US" altLang="zh-CN" sz="2400" kern="0" dirty="0">
                <a:solidFill>
                  <a:srgbClr val="002060"/>
                </a:solidFill>
                <a:latin typeface="微软雅黑" panose="020B0503020204020204" pitchFamily="34" charset="-122"/>
                <a:ea typeface="微软雅黑" panose="020B0503020204020204" pitchFamily="34" charset="-122"/>
              </a:rPr>
              <a:t>MPL-RNN</a:t>
            </a:r>
            <a:r>
              <a:rPr lang="zh-CN" altLang="en-US" sz="2400" kern="0" dirty="0">
                <a:solidFill>
                  <a:srgbClr val="002060"/>
                </a:solidFill>
                <a:latin typeface="微软雅黑" panose="020B0503020204020204" pitchFamily="34" charset="-122"/>
                <a:ea typeface="微软雅黑" panose="020B0503020204020204" pitchFamily="34" charset="-122"/>
              </a:rPr>
              <a:t>处理器</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pic>
        <p:nvPicPr>
          <p:cNvPr id="10" name="图片 9"/>
          <p:cNvPicPr>
            <a:picLocks noChangeAspect="1"/>
          </p:cNvPicPr>
          <p:nvPr/>
        </p:nvPicPr>
        <p:blipFill>
          <a:blip r:embed="rId1"/>
          <a:stretch>
            <a:fillRect/>
          </a:stretch>
        </p:blipFill>
        <p:spPr>
          <a:xfrm>
            <a:off x="559200" y="1888909"/>
            <a:ext cx="4965452" cy="4626428"/>
          </a:xfrm>
          <a:prstGeom prst="rect">
            <a:avLst/>
          </a:prstGeom>
        </p:spPr>
      </p:pic>
      <p:sp>
        <p:nvSpPr>
          <p:cNvPr id="19" name="矩形: 圆角 18"/>
          <p:cNvSpPr/>
          <p:nvPr/>
        </p:nvSpPr>
        <p:spPr bwMode="auto">
          <a:xfrm>
            <a:off x="4165276" y="4884261"/>
            <a:ext cx="1561286" cy="1188427"/>
          </a:xfrm>
          <a:prstGeom prst="roundRect">
            <a:avLst/>
          </a:prstGeom>
          <a:solidFill>
            <a:srgbClr val="FFFF00">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21" name="矩形: 圆角 20"/>
          <p:cNvSpPr/>
          <p:nvPr/>
        </p:nvSpPr>
        <p:spPr bwMode="auto">
          <a:xfrm>
            <a:off x="5921636" y="1733378"/>
            <a:ext cx="5502956" cy="665988"/>
          </a:xfrm>
          <a:prstGeom prst="roundRect">
            <a:avLst/>
          </a:prstGeom>
          <a:solidFill>
            <a:srgbClr val="FFFF00">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342900" indent="-342900">
              <a:lnSpc>
                <a:spcPct val="150000"/>
              </a:lnSpc>
              <a:spcBef>
                <a:spcPts val="1200"/>
              </a:spcBef>
              <a:buSzPct val="100000"/>
              <a:buFont typeface="Wingdings" panose="05000000000000000000" pitchFamily="2" charset="2"/>
              <a:buChar char="u"/>
            </a:pP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MLP-RNN</a:t>
            </a:r>
            <a:r>
              <a:rPr lang="zh-CN" altLang="en-US"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处理器</a:t>
            </a:r>
            <a:endPar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spcBef>
                <a:spcPts val="600"/>
              </a:spcBef>
              <a:buSzPct val="100000"/>
            </a:pPr>
            <a:r>
              <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     </a:t>
            </a:r>
            <a:endParaRPr lang="en-US" altLang="zh-CN" sz="18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 name="矩形 2"/>
          <p:cNvSpPr/>
          <p:nvPr/>
        </p:nvSpPr>
        <p:spPr>
          <a:xfrm>
            <a:off x="8728337" y="2736417"/>
            <a:ext cx="3304278" cy="3537892"/>
          </a:xfrm>
          <a:prstGeom prst="rect">
            <a:avLst/>
          </a:prstGeom>
        </p:spPr>
        <p:txBody>
          <a:bodyPr wrap="square">
            <a:spAutoFit/>
          </a:bodyPr>
          <a:lstStyle/>
          <a:p>
            <a:pPr marL="342900" indent="-179705">
              <a:lnSpc>
                <a:spcPct val="120000"/>
              </a:lnSpc>
              <a:spcBef>
                <a:spcPts val="600"/>
              </a:spcBef>
              <a:buFont typeface="Arial" panose="020B0604020202020204" pitchFamily="34" charset="0"/>
              <a:buChar char="•"/>
            </a:pPr>
            <a:r>
              <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1KB</a:t>
            </a: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的输入缓冲区</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342900" indent="-179705">
              <a:lnSpc>
                <a:spcPct val="120000"/>
              </a:lnSpc>
              <a:spcBef>
                <a:spcPts val="600"/>
              </a:spcBef>
              <a:buFont typeface="Arial" panose="020B0604020202020204" pitchFamily="34" charset="0"/>
              <a:buChar char="•"/>
            </a:pPr>
            <a:r>
              <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1KB</a:t>
            </a: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的权重缓冲区</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342900" indent="-179705">
              <a:lnSpc>
                <a:spcPct val="120000"/>
              </a:lnSpc>
              <a:spcBef>
                <a:spcPts val="600"/>
              </a:spcBef>
              <a:buFont typeface="Arial" panose="020B0604020202020204" pitchFamily="34" charset="0"/>
              <a:buChar char="•"/>
            </a:pPr>
            <a:r>
              <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8*8</a:t>
            </a: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的基于表量化的矩阵乘法器</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342900" indent="-179705">
              <a:lnSpc>
                <a:spcPct val="120000"/>
              </a:lnSpc>
              <a:spcBef>
                <a:spcPts val="600"/>
              </a:spcBef>
              <a:buFont typeface="Arial" panose="020B0604020202020204" pitchFamily="34" charset="0"/>
              <a:buChar char="•"/>
            </a:pP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内部数据内存</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342900" indent="-179705">
              <a:lnSpc>
                <a:spcPct val="120000"/>
              </a:lnSpc>
              <a:spcBef>
                <a:spcPts val="600"/>
              </a:spcBef>
              <a:buFont typeface="Arial" panose="020B0604020202020204" pitchFamily="34" charset="0"/>
              <a:buChar char="•"/>
            </a:pP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激活模块</a:t>
            </a:r>
            <a:endPar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marL="342900" indent="-179705">
              <a:lnSpc>
                <a:spcPct val="120000"/>
              </a:lnSpc>
              <a:spcBef>
                <a:spcPts val="600"/>
              </a:spcBef>
              <a:buFont typeface="Arial" panose="020B0604020202020204" pitchFamily="34" charset="0"/>
              <a:buChar char="•"/>
            </a:pPr>
            <a:r>
              <a:rPr lang="en-US" altLang="zh-CN"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8</a:t>
            </a:r>
            <a:r>
              <a:rPr lang="zh-CN" altLang="en-US"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位的乘法器</a:t>
            </a:r>
            <a:endParaRPr lang="en-US" dirty="0"/>
          </a:p>
        </p:txBody>
      </p:sp>
      <p:cxnSp>
        <p:nvCxnSpPr>
          <p:cNvPr id="22" name="直接连接符 21"/>
          <p:cNvCxnSpPr/>
          <p:nvPr/>
        </p:nvCxnSpPr>
        <p:spPr bwMode="auto">
          <a:xfrm flipV="1">
            <a:off x="5653908" y="2636912"/>
            <a:ext cx="420420" cy="2183890"/>
          </a:xfrm>
          <a:prstGeom prst="line">
            <a:avLst/>
          </a:prstGeom>
          <a:solidFill>
            <a:schemeClr val="accent1"/>
          </a:solidFill>
          <a:ln w="38100" cap="flat" cmpd="sng" algn="ctr">
            <a:solidFill>
              <a:schemeClr val="accent1">
                <a:lumMod val="10000"/>
              </a:schemeClr>
            </a:solidFill>
            <a:prstDash val="sys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直接连接符 22"/>
          <p:cNvCxnSpPr/>
          <p:nvPr/>
        </p:nvCxnSpPr>
        <p:spPr bwMode="auto">
          <a:xfrm>
            <a:off x="5588570" y="5994822"/>
            <a:ext cx="579438" cy="216854"/>
          </a:xfrm>
          <a:prstGeom prst="line">
            <a:avLst/>
          </a:prstGeom>
          <a:solidFill>
            <a:schemeClr val="accent1"/>
          </a:solidFill>
          <a:ln w="38100" cap="flat" cmpd="sng" algn="ctr">
            <a:solidFill>
              <a:schemeClr val="accent1">
                <a:lumMod val="10000"/>
              </a:schemeClr>
            </a:solidFill>
            <a:prstDash val="sys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26" name="组合 25"/>
          <p:cNvGrpSpPr/>
          <p:nvPr/>
        </p:nvGrpSpPr>
        <p:grpSpPr>
          <a:xfrm>
            <a:off x="5892478" y="2418953"/>
            <a:ext cx="2954265" cy="3995713"/>
            <a:chOff x="5979608" y="2418953"/>
            <a:chExt cx="2954265" cy="3995713"/>
          </a:xfrm>
        </p:grpSpPr>
        <p:pic>
          <p:nvPicPr>
            <p:cNvPr id="17" name="图片 16"/>
            <p:cNvPicPr>
              <a:picLocks noChangeAspect="1"/>
            </p:cNvPicPr>
            <p:nvPr/>
          </p:nvPicPr>
          <p:blipFill rotWithShape="1">
            <a:blip r:embed="rId2"/>
            <a:srcRect l="73404" b="28374"/>
            <a:stretch>
              <a:fillRect/>
            </a:stretch>
          </p:blipFill>
          <p:spPr>
            <a:xfrm>
              <a:off x="5998144" y="2418953"/>
              <a:ext cx="2935729" cy="3995713"/>
            </a:xfrm>
            <a:prstGeom prst="rect">
              <a:avLst/>
            </a:prstGeom>
          </p:spPr>
        </p:pic>
        <p:sp>
          <p:nvSpPr>
            <p:cNvPr id="25" name="矩形: 圆角 24"/>
            <p:cNvSpPr/>
            <p:nvPr/>
          </p:nvSpPr>
          <p:spPr bwMode="auto">
            <a:xfrm>
              <a:off x="5979608" y="2597151"/>
              <a:ext cx="2935728" cy="3816425"/>
            </a:xfrm>
            <a:prstGeom prst="roundRect">
              <a:avLst/>
            </a:prstGeom>
            <a:solidFill>
              <a:srgbClr val="FFFF00">
                <a:alpha val="1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grpSp>
    </p:spTree>
  </p:cSld>
  <p:clrMapOvr>
    <a:masterClrMapping/>
  </p:clrMapOvr>
  <p:transition advClick="0" advTm="18369"/>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内容占位符 2"/>
          <p:cNvSpPr txBox="1"/>
          <p:nvPr/>
        </p:nvSpPr>
        <p:spPr bwMode="auto">
          <a:xfrm>
            <a:off x="6744072" y="2269886"/>
            <a:ext cx="4689407" cy="3816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spcBef>
                <a:spcPts val="0"/>
              </a:spcBef>
              <a:spcAft>
                <a:spcPts val="1200"/>
              </a:spcAft>
              <a:buClr>
                <a:srgbClr val="002060"/>
              </a:buClr>
              <a:buSzPct val="120000"/>
            </a:pPr>
            <a:r>
              <a:rPr lang="en-US" altLang="zh-CN" kern="0" dirty="0">
                <a:solidFill>
                  <a:srgbClr val="002060"/>
                </a:solidFill>
                <a:latin typeface="微软雅黑" panose="020B0503020204020204" pitchFamily="34" charset="-122"/>
                <a:ea typeface="微软雅黑" panose="020B0503020204020204" pitchFamily="34" charset="-122"/>
              </a:rPr>
              <a:t>Q</a:t>
            </a:r>
            <a:r>
              <a:rPr lang="zh-CN" altLang="en-US" kern="0" dirty="0">
                <a:solidFill>
                  <a:srgbClr val="002060"/>
                </a:solidFill>
                <a:latin typeface="微软雅黑" panose="020B0503020204020204" pitchFamily="34" charset="-122"/>
                <a:ea typeface="微软雅黑" panose="020B0503020204020204" pitchFamily="34" charset="-122"/>
              </a:rPr>
              <a:t>表 （</a:t>
            </a:r>
            <a:r>
              <a:rPr lang="en-US" altLang="zh-CN" kern="0" dirty="0">
                <a:solidFill>
                  <a:srgbClr val="002060"/>
                </a:solidFill>
                <a:latin typeface="微软雅黑" panose="020B0503020204020204" pitchFamily="34" charset="-122"/>
                <a:ea typeface="微软雅黑" panose="020B0503020204020204" pitchFamily="34" charset="-122"/>
              </a:rPr>
              <a:t>8</a:t>
            </a:r>
            <a:r>
              <a:rPr lang="zh-CN" altLang="en-US" kern="0" dirty="0">
                <a:solidFill>
                  <a:srgbClr val="002060"/>
                </a:solidFill>
                <a:latin typeface="微软雅黑" panose="020B0503020204020204" pitchFamily="34" charset="-122"/>
                <a:ea typeface="微软雅黑" panose="020B0503020204020204" pitchFamily="34" charset="-122"/>
              </a:rPr>
              <a:t>个）</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加法树（</a:t>
            </a:r>
            <a:r>
              <a:rPr lang="en-US" altLang="zh-CN" kern="0" dirty="0">
                <a:solidFill>
                  <a:srgbClr val="002060"/>
                </a:solidFill>
                <a:latin typeface="微软雅黑" panose="020B0503020204020204" pitchFamily="34" charset="-122"/>
                <a:ea typeface="微软雅黑" panose="020B0503020204020204" pitchFamily="34" charset="-122"/>
              </a:rPr>
              <a:t>8</a:t>
            </a:r>
            <a:r>
              <a:rPr lang="zh-CN" altLang="en-US" kern="0" dirty="0">
                <a:solidFill>
                  <a:srgbClr val="002060"/>
                </a:solidFill>
                <a:latin typeface="微软雅黑" panose="020B0503020204020204" pitchFamily="34" charset="-122"/>
                <a:ea typeface="微软雅黑" panose="020B0503020204020204" pitchFamily="34" charset="-122"/>
              </a:rPr>
              <a:t>个）</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累加寄存器（</a:t>
            </a:r>
            <a:r>
              <a:rPr lang="en-US" altLang="zh-CN" kern="0" dirty="0">
                <a:solidFill>
                  <a:srgbClr val="002060"/>
                </a:solidFill>
                <a:latin typeface="微软雅黑" panose="020B0503020204020204" pitchFamily="34" charset="-122"/>
                <a:ea typeface="微软雅黑" panose="020B0503020204020204" pitchFamily="34" charset="-122"/>
              </a:rPr>
              <a:t>3</a:t>
            </a:r>
            <a:r>
              <a:rPr lang="zh-CN" altLang="en-US" kern="0" dirty="0">
                <a:solidFill>
                  <a:srgbClr val="002060"/>
                </a:solidFill>
                <a:latin typeface="微软雅黑" panose="020B0503020204020204" pitchFamily="34" charset="-122"/>
                <a:ea typeface="微软雅黑" panose="020B0503020204020204" pitchFamily="34" charset="-122"/>
              </a:rPr>
              <a:t>个）</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标量乘法器（</a:t>
            </a:r>
            <a:r>
              <a:rPr lang="en-US" altLang="zh-CN" kern="0" dirty="0">
                <a:solidFill>
                  <a:srgbClr val="002060"/>
                </a:solidFill>
                <a:latin typeface="微软雅黑" panose="020B0503020204020204" pitchFamily="34" charset="-122"/>
                <a:ea typeface="微软雅黑" panose="020B0503020204020204" pitchFamily="34" charset="-122"/>
              </a:rPr>
              <a:t>8</a:t>
            </a:r>
            <a:r>
              <a:rPr lang="zh-CN" altLang="en-US" kern="0" dirty="0">
                <a:solidFill>
                  <a:srgbClr val="002060"/>
                </a:solidFill>
                <a:latin typeface="微软雅黑" panose="020B0503020204020204" pitchFamily="34" charset="-122"/>
                <a:ea typeface="微软雅黑" panose="020B0503020204020204" pitchFamily="34" charset="-122"/>
              </a:rPr>
              <a:t>个）</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激活单元（</a:t>
            </a:r>
            <a:r>
              <a:rPr lang="en-US" altLang="zh-CN" kern="0" dirty="0">
                <a:solidFill>
                  <a:srgbClr val="002060"/>
                </a:solidFill>
                <a:latin typeface="微软雅黑" panose="020B0503020204020204" pitchFamily="34" charset="-122"/>
                <a:ea typeface="微软雅黑" panose="020B0503020204020204" pitchFamily="34" charset="-122"/>
              </a:rPr>
              <a:t>1</a:t>
            </a:r>
            <a:r>
              <a:rPr lang="zh-CN" altLang="en-US" kern="0" dirty="0">
                <a:solidFill>
                  <a:srgbClr val="002060"/>
                </a:solidFill>
                <a:latin typeface="微软雅黑" panose="020B0503020204020204" pitchFamily="34" charset="-122"/>
                <a:ea typeface="微软雅黑" panose="020B0503020204020204" pitchFamily="34" charset="-122"/>
              </a:rPr>
              <a:t>个）</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权重索引缓存模块</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内部数据缓存模块</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权重映射表</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en-US" altLang="zh-CN" kern="0" dirty="0">
                <a:solidFill>
                  <a:srgbClr val="002060"/>
                </a:solidFill>
                <a:latin typeface="微软雅黑" panose="020B0503020204020204" pitchFamily="34" charset="-122"/>
                <a:ea typeface="微软雅黑" panose="020B0503020204020204" pitchFamily="34" charset="-122"/>
              </a:rPr>
              <a:t>Q</a:t>
            </a:r>
            <a:r>
              <a:rPr lang="zh-CN" altLang="en-US" kern="0" dirty="0">
                <a:solidFill>
                  <a:srgbClr val="002060"/>
                </a:solidFill>
                <a:latin typeface="微软雅黑" panose="020B0503020204020204" pitchFamily="34" charset="-122"/>
                <a:ea typeface="微软雅黑" panose="020B0503020204020204" pitchFamily="34" charset="-122"/>
              </a:rPr>
              <a:t>表结构的</a:t>
            </a:r>
            <a:r>
              <a:rPr lang="en-US" altLang="zh-CN" kern="0" dirty="0">
                <a:solidFill>
                  <a:srgbClr val="002060"/>
                </a:solidFill>
                <a:latin typeface="微软雅黑" panose="020B0503020204020204" pitchFamily="34" charset="-122"/>
                <a:ea typeface="微软雅黑" panose="020B0503020204020204" pitchFamily="34" charset="-122"/>
              </a:rPr>
              <a:t>FIFO</a:t>
            </a:r>
            <a:endParaRPr lang="en-US" altLang="zh-CN" kern="0" dirty="0">
              <a:solidFill>
                <a:srgbClr val="002060"/>
              </a:solidFill>
              <a:latin typeface="微软雅黑" panose="020B0503020204020204" pitchFamily="34" charset="-122"/>
              <a:ea typeface="微软雅黑" panose="020B0503020204020204" pitchFamily="34" charset="-122"/>
            </a:endParaRPr>
          </a:p>
        </p:txBody>
      </p:sp>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356" y="878240"/>
            <a:ext cx="11593288" cy="700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处理器整体架构：</a:t>
            </a:r>
            <a:r>
              <a:rPr lang="en-US" altLang="zh-CN" sz="2400" kern="0" dirty="0">
                <a:solidFill>
                  <a:srgbClr val="002060"/>
                </a:solidFill>
                <a:latin typeface="微软雅黑" panose="020B0503020204020204" pitchFamily="34" charset="-122"/>
                <a:ea typeface="微软雅黑" panose="020B0503020204020204" pitchFamily="34" charset="-122"/>
              </a:rPr>
              <a:t>MLP-RNN</a:t>
            </a:r>
            <a:r>
              <a:rPr lang="zh-CN" altLang="en-US" sz="2400" kern="0" dirty="0">
                <a:solidFill>
                  <a:srgbClr val="002060"/>
                </a:solidFill>
                <a:latin typeface="微软雅黑" panose="020B0503020204020204" pitchFamily="34" charset="-122"/>
                <a:ea typeface="微软雅黑" panose="020B0503020204020204" pitchFamily="34" charset="-122"/>
              </a:rPr>
              <a:t>处理器</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a:lnSpc>
                <a:spcPct val="150000"/>
              </a:lnSpc>
              <a:spcBef>
                <a:spcPts val="0"/>
              </a:spcBef>
              <a:buClr>
                <a:srgbClr val="002060"/>
              </a:buClr>
              <a:buSzPct val="100000"/>
            </a:pP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6" name="矩形: 圆角 15"/>
          <p:cNvSpPr/>
          <p:nvPr/>
        </p:nvSpPr>
        <p:spPr bwMode="auto">
          <a:xfrm>
            <a:off x="407368" y="1741743"/>
            <a:ext cx="11377264" cy="4711593"/>
          </a:xfrm>
          <a:prstGeom prst="roundRect">
            <a:avLst>
              <a:gd name="adj" fmla="val 7534"/>
            </a:avLst>
          </a:prstGeom>
          <a:noFill/>
          <a:ln w="19050" cap="flat" cmpd="sng" algn="ctr">
            <a:solidFill>
              <a:srgbClr val="002060"/>
            </a:solidFill>
            <a:prstDash val="solid"/>
            <a:round/>
            <a:headEnd type="none" w="med" len="med"/>
            <a:tailEnd type="none" w="med" len="med"/>
          </a:ln>
          <a:effectLst>
            <a:outerShdw blurRad="50800" dist="38100" dir="8100000" algn="tr" rotWithShape="0">
              <a:prstClr val="black">
                <a:alpha val="40000"/>
              </a:prstClr>
            </a:outerShdw>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矩形 8"/>
          <p:cNvSpPr/>
          <p:nvPr/>
        </p:nvSpPr>
        <p:spPr>
          <a:xfrm>
            <a:off x="1415480" y="5974675"/>
            <a:ext cx="3922638" cy="400110"/>
          </a:xfrm>
          <a:prstGeom prst="rect">
            <a:avLst/>
          </a:prstGeom>
        </p:spPr>
        <p:txBody>
          <a:bodyPr wrap="square">
            <a:spAutoFit/>
          </a:bodyPr>
          <a:lstStyle/>
          <a:p>
            <a:pPr algn="ctr"/>
            <a:r>
              <a:rPr lang="en-US" altLang="zh-CN" sz="2000" b="1" dirty="0">
                <a:solidFill>
                  <a:srgbClr val="002060"/>
                </a:solidFill>
                <a:latin typeface="微软雅黑" panose="020B0503020204020204" pitchFamily="34" charset="-122"/>
                <a:ea typeface="微软雅黑" panose="020B0503020204020204" pitchFamily="34" charset="-122"/>
              </a:rPr>
              <a:t>MLP-RNN </a:t>
            </a:r>
            <a:r>
              <a:rPr lang="zh-CN" altLang="en-US" sz="2000" b="1" dirty="0">
                <a:solidFill>
                  <a:srgbClr val="002060"/>
                </a:solidFill>
                <a:latin typeface="微软雅黑" panose="020B0503020204020204" pitchFamily="34" charset="-122"/>
                <a:ea typeface="微软雅黑" panose="020B0503020204020204" pitchFamily="34" charset="-122"/>
              </a:rPr>
              <a:t>处理器架构</a:t>
            </a:r>
            <a:endParaRPr lang="zh-CN" altLang="en-US" sz="2000" b="1" dirty="0">
              <a:solidFill>
                <a:srgbClr val="002060"/>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a:stretch>
            <a:fillRect/>
          </a:stretch>
        </p:blipFill>
        <p:spPr>
          <a:xfrm>
            <a:off x="9570553" y="2780928"/>
            <a:ext cx="1931141" cy="2549106"/>
          </a:xfrm>
          <a:prstGeom prst="rect">
            <a:avLst/>
          </a:prstGeom>
        </p:spPr>
      </p:pic>
      <p:pic>
        <p:nvPicPr>
          <p:cNvPr id="5" name="图片 4"/>
          <p:cNvPicPr>
            <a:picLocks noChangeAspect="1"/>
          </p:cNvPicPr>
          <p:nvPr/>
        </p:nvPicPr>
        <p:blipFill>
          <a:blip r:embed="rId2"/>
          <a:stretch>
            <a:fillRect/>
          </a:stretch>
        </p:blipFill>
        <p:spPr>
          <a:xfrm>
            <a:off x="623392" y="2057298"/>
            <a:ext cx="6489288" cy="3917377"/>
          </a:xfrm>
          <a:prstGeom prst="rect">
            <a:avLst/>
          </a:prstGeom>
        </p:spPr>
      </p:pic>
      <p:sp>
        <p:nvSpPr>
          <p:cNvPr id="7" name="矩形 6"/>
          <p:cNvSpPr/>
          <p:nvPr/>
        </p:nvSpPr>
        <p:spPr bwMode="auto">
          <a:xfrm>
            <a:off x="7219960" y="2220400"/>
            <a:ext cx="1540336" cy="936104"/>
          </a:xfrm>
          <a:prstGeom prst="rect">
            <a:avLst/>
          </a:prstGeom>
          <a:noFill/>
          <a:ln w="28575" cap="flat" cmpd="sng" algn="ctr">
            <a:solidFill>
              <a:srgbClr val="FF0000"/>
            </a:solidFill>
            <a:prstDash val="sysDash"/>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矩形 11"/>
          <p:cNvSpPr/>
          <p:nvPr/>
        </p:nvSpPr>
        <p:spPr bwMode="auto">
          <a:xfrm>
            <a:off x="7206043" y="3587429"/>
            <a:ext cx="2081572" cy="432578"/>
          </a:xfrm>
          <a:prstGeom prst="rect">
            <a:avLst/>
          </a:prstGeom>
          <a:noFill/>
          <a:ln w="28575" cap="flat" cmpd="sng" algn="ctr">
            <a:solidFill>
              <a:srgbClr val="0000FF"/>
            </a:solidFill>
            <a:prstDash val="sysDash"/>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cSld>
  <p:clrMapOvr>
    <a:masterClrMapping/>
  </p:clrMapOvr>
  <p:transition advClick="0" advTm="18369"/>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356" y="878240"/>
            <a:ext cx="11593288" cy="5101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a:t>
            </a:r>
            <a:r>
              <a:rPr lang="en-US" altLang="zh-CN" sz="2400" kern="0" dirty="0">
                <a:solidFill>
                  <a:srgbClr val="002060"/>
                </a:solidFill>
                <a:latin typeface="微软雅黑" panose="020B0503020204020204" pitchFamily="34" charset="-122"/>
                <a:ea typeface="微软雅黑" panose="020B0503020204020204" pitchFamily="34" charset="-122"/>
              </a:rPr>
              <a:t>MLP-RNN </a:t>
            </a:r>
            <a:r>
              <a:rPr lang="zh-CN" altLang="en-US" sz="2400" kern="0" dirty="0">
                <a:solidFill>
                  <a:srgbClr val="002060"/>
                </a:solidFill>
                <a:latin typeface="微软雅黑" panose="020B0503020204020204" pitchFamily="34" charset="-122"/>
                <a:ea typeface="微软雅黑" panose="020B0503020204020204" pitchFamily="34" charset="-122"/>
              </a:rPr>
              <a:t>处理器</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a:lnSpc>
                <a:spcPct val="150000"/>
              </a:lnSpc>
              <a:spcBef>
                <a:spcPts val="0"/>
              </a:spcBef>
              <a:buClr>
                <a:srgbClr val="002060"/>
              </a:buClr>
              <a:buSzPct val="100000"/>
            </a:pP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a:stretch>
            <a:fillRect/>
          </a:stretch>
        </p:blipFill>
        <p:spPr>
          <a:xfrm>
            <a:off x="309288" y="1475333"/>
            <a:ext cx="3882559" cy="5184576"/>
          </a:xfrm>
          <a:prstGeom prst="rect">
            <a:avLst/>
          </a:prstGeom>
        </p:spPr>
      </p:pic>
      <p:pic>
        <p:nvPicPr>
          <p:cNvPr id="5" name="图片 4"/>
          <p:cNvPicPr>
            <a:picLocks noChangeAspect="1"/>
          </p:cNvPicPr>
          <p:nvPr/>
        </p:nvPicPr>
        <p:blipFill>
          <a:blip r:embed="rId2"/>
          <a:stretch>
            <a:fillRect/>
          </a:stretch>
        </p:blipFill>
        <p:spPr>
          <a:xfrm>
            <a:off x="4367808" y="1495833"/>
            <a:ext cx="7002665" cy="5101519"/>
          </a:xfrm>
          <a:prstGeom prst="rect">
            <a:avLst/>
          </a:prstGeom>
        </p:spPr>
      </p:pic>
      <p:pic>
        <p:nvPicPr>
          <p:cNvPr id="7" name="图片 6"/>
          <p:cNvPicPr>
            <a:picLocks noChangeAspect="1"/>
          </p:cNvPicPr>
          <p:nvPr/>
        </p:nvPicPr>
        <p:blipFill>
          <a:blip r:embed="rId3"/>
          <a:stretch>
            <a:fillRect/>
          </a:stretch>
        </p:blipFill>
        <p:spPr>
          <a:xfrm>
            <a:off x="4439816" y="878240"/>
            <a:ext cx="2279807" cy="597093"/>
          </a:xfrm>
          <a:prstGeom prst="rect">
            <a:avLst/>
          </a:prstGeom>
        </p:spPr>
      </p:pic>
    </p:spTree>
  </p:cSld>
  <p:clrMapOvr>
    <a:masterClrMapping/>
  </p:clrMapOvr>
  <p:transition advClick="0" advTm="18369"/>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356" y="878240"/>
            <a:ext cx="11593288" cy="5101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a:t>
            </a:r>
            <a:r>
              <a:rPr lang="en-US" altLang="zh-CN" sz="2400" kern="0" dirty="0">
                <a:solidFill>
                  <a:srgbClr val="002060"/>
                </a:solidFill>
                <a:latin typeface="微软雅黑" panose="020B0503020204020204" pitchFamily="34" charset="-122"/>
                <a:ea typeface="微软雅黑" panose="020B0503020204020204" pitchFamily="34" charset="-122"/>
              </a:rPr>
              <a:t>MLP-RNN </a:t>
            </a:r>
            <a:r>
              <a:rPr lang="zh-CN" altLang="en-US" sz="2400" kern="0" dirty="0">
                <a:solidFill>
                  <a:srgbClr val="002060"/>
                </a:solidFill>
                <a:latin typeface="微软雅黑" panose="020B0503020204020204" pitchFamily="34" charset="-122"/>
                <a:ea typeface="微软雅黑" panose="020B0503020204020204" pitchFamily="34" charset="-122"/>
              </a:rPr>
              <a:t>处理器</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a:lnSpc>
                <a:spcPct val="150000"/>
              </a:lnSpc>
              <a:spcBef>
                <a:spcPts val="0"/>
              </a:spcBef>
              <a:buClr>
                <a:srgbClr val="002060"/>
              </a:buClr>
              <a:buSzPct val="100000"/>
            </a:pP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551384" y="1408626"/>
            <a:ext cx="10948645" cy="5251283"/>
          </a:xfrm>
          <a:prstGeom prst="rect">
            <a:avLst/>
          </a:prstGeom>
        </p:spPr>
      </p:pic>
    </p:spTree>
  </p:cSld>
  <p:clrMapOvr>
    <a:masterClrMapping/>
  </p:clrMapOvr>
  <p:transition advClick="0" advTm="18369"/>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085" y="878205"/>
            <a:ext cx="11831955" cy="5101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如何提升能效</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547370" lvl="0" indent="-273685">
              <a:lnSpc>
                <a:spcPct val="150000"/>
              </a:lnSpc>
              <a:spcBef>
                <a:spcPts val="0"/>
              </a:spcBef>
              <a:buClr>
                <a:srgbClr val="002060"/>
              </a:buClr>
              <a:buSzPct val="100000"/>
              <a:buFont typeface="Wingdings" panose="05000000000000000000" pitchFamily="2" charset="2"/>
              <a:buChar char="u"/>
            </a:pPr>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针对</a:t>
            </a:r>
            <a:r>
              <a:rPr lang="en-US" altLang="zh-CN" sz="2400" kern="0" dirty="0">
                <a:solidFill>
                  <a:srgbClr val="002060"/>
                </a:solidFill>
                <a:latin typeface="微软雅黑" panose="020B0503020204020204" pitchFamily="34" charset="-122"/>
                <a:ea typeface="微软雅黑" panose="020B0503020204020204" pitchFamily="34" charset="-122"/>
              </a:rPr>
              <a:t>CNN</a:t>
            </a:r>
            <a:r>
              <a:rPr lang="zh-CN" altLang="en-US" sz="2400" kern="0" dirty="0">
                <a:solidFill>
                  <a:srgbClr val="002060"/>
                </a:solidFill>
                <a:latin typeface="微软雅黑" panose="020B0503020204020204" pitchFamily="34" charset="-122"/>
                <a:ea typeface="微软雅黑" panose="020B0503020204020204" pitchFamily="34" charset="-122"/>
              </a:rPr>
              <a:t>的思路：</a:t>
            </a:r>
            <a:r>
              <a:rPr lang="zh-CN" altLang="en-US" sz="2400" kern="0" dirty="0">
                <a:solidFill>
                  <a:srgbClr val="0070C0"/>
                </a:solidFill>
                <a:latin typeface="微软雅黑" panose="020B0503020204020204" pitchFamily="34" charset="-122"/>
                <a:ea typeface="微软雅黑" panose="020B0503020204020204" pitchFamily="34" charset="-122"/>
              </a:rPr>
              <a:t>减少激励</a:t>
            </a:r>
            <a:r>
              <a:rPr lang="zh-CN" altLang="en-US" sz="2400" kern="0" dirty="0">
                <a:solidFill>
                  <a:srgbClr val="002060"/>
                </a:solidFill>
                <a:latin typeface="微软雅黑" panose="020B0503020204020204" pitchFamily="34" charset="-122"/>
                <a:ea typeface="微软雅黑" panose="020B0503020204020204" pitchFamily="34" charset="-122"/>
              </a:rPr>
              <a:t>数据的数据量</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273685" lvl="0">
              <a:lnSpc>
                <a:spcPct val="150000"/>
              </a:lnSpc>
              <a:spcBef>
                <a:spcPts val="0"/>
              </a:spcBef>
              <a:buClr>
                <a:srgbClr val="002060"/>
              </a:buClr>
              <a:buSzPct val="100000"/>
            </a:pPr>
            <a:r>
              <a:rPr lang="en-US" altLang="zh-CN" sz="2400" kern="0" dirty="0">
                <a:solidFill>
                  <a:srgbClr val="C00000"/>
                </a:solidFill>
                <a:latin typeface="微软雅黑" panose="020B0503020204020204" pitchFamily="34" charset="-122"/>
                <a:ea typeface="微软雅黑" panose="020B0503020204020204" pitchFamily="34" charset="-122"/>
              </a:rPr>
              <a:t>    </a:t>
            </a:r>
            <a:r>
              <a:rPr lang="zh-CN" altLang="en-US" sz="2400" kern="0" dirty="0">
                <a:solidFill>
                  <a:srgbClr val="C00000"/>
                </a:solidFill>
                <a:latin typeface="微软雅黑" panose="020B0503020204020204" pitchFamily="34" charset="-122"/>
                <a:ea typeface="微软雅黑" panose="020B0503020204020204" pitchFamily="34" charset="-122"/>
              </a:rPr>
              <a:t>自调节分层动态定点法 （</a:t>
            </a:r>
            <a:r>
              <a:rPr lang="en-US" altLang="zh-CN" sz="2400" kern="0" dirty="0">
                <a:solidFill>
                  <a:srgbClr val="C00000"/>
                </a:solidFill>
                <a:latin typeface="微软雅黑" panose="020B0503020204020204" pitchFamily="34" charset="-122"/>
                <a:ea typeface="微软雅黑" panose="020B0503020204020204" pitchFamily="34" charset="-122"/>
              </a:rPr>
              <a:t>self-tuning layer-by-layer dynamic fixed point</a:t>
            </a:r>
            <a:r>
              <a:rPr lang="zh-CN" altLang="en-US" sz="2400" kern="0" dirty="0">
                <a:solidFill>
                  <a:srgbClr val="C00000"/>
                </a:solidFill>
                <a:latin typeface="微软雅黑" panose="020B0503020204020204" pitchFamily="34" charset="-122"/>
                <a:ea typeface="微软雅黑" panose="020B0503020204020204" pitchFamily="34" charset="-122"/>
              </a:rPr>
              <a:t>）</a:t>
            </a:r>
            <a:endParaRPr lang="en-US" altLang="zh-CN" sz="2400" kern="0" dirty="0">
              <a:solidFill>
                <a:srgbClr val="C00000"/>
              </a:solidFill>
              <a:latin typeface="微软雅黑" panose="020B0503020204020204" pitchFamily="34" charset="-122"/>
              <a:ea typeface="微软雅黑" panose="020B0503020204020204" pitchFamily="34" charset="-122"/>
            </a:endParaRPr>
          </a:p>
          <a:p>
            <a:pPr marL="273685" lvl="0">
              <a:lnSpc>
                <a:spcPct val="150000"/>
              </a:lnSpc>
              <a:spcBef>
                <a:spcPts val="0"/>
              </a:spcBef>
              <a:buClr>
                <a:srgbClr val="002060"/>
              </a:buClr>
              <a:buSzPct val="100000"/>
            </a:pPr>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减少激励数据的比特宽度</a:t>
            </a:r>
            <a:r>
              <a:rPr lang="en-US" altLang="zh-CN" sz="2400" kern="0" dirty="0">
                <a:solidFill>
                  <a:srgbClr val="002060"/>
                </a:solidFill>
                <a:latin typeface="微软雅黑" panose="020B0503020204020204" pitchFamily="34" charset="-122"/>
                <a:ea typeface="微软雅黑" panose="020B0503020204020204" pitchFamily="34" charset="-122"/>
              </a:rPr>
              <a:t>-&gt; </a:t>
            </a:r>
            <a:r>
              <a:rPr lang="zh-CN" altLang="en-US" sz="2400" kern="0" dirty="0">
                <a:solidFill>
                  <a:srgbClr val="002060"/>
                </a:solidFill>
                <a:latin typeface="微软雅黑" panose="020B0503020204020204" pitchFamily="34" charset="-122"/>
                <a:ea typeface="微软雅黑" panose="020B0503020204020204" pitchFamily="34" charset="-122"/>
              </a:rPr>
              <a:t>同时保持高精度</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273685" lvl="0">
              <a:lnSpc>
                <a:spcPct val="150000"/>
              </a:lnSpc>
              <a:spcBef>
                <a:spcPts val="0"/>
              </a:spcBef>
              <a:buClr>
                <a:srgbClr val="002060"/>
              </a:buClr>
              <a:buSzPct val="100000"/>
            </a:pPr>
            <a:r>
              <a:rPr lang="en-US" altLang="zh-CN" sz="2400" kern="0" dirty="0">
                <a:solidFill>
                  <a:srgbClr val="002060"/>
                </a:solidFill>
                <a:latin typeface="微软雅黑" panose="020B0503020204020204" pitchFamily="34" charset="-122"/>
                <a:ea typeface="微软雅黑" panose="020B0503020204020204" pitchFamily="34" charset="-122"/>
              </a:rPr>
              <a:t>           </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547370" lvl="0" indent="-273685">
              <a:lnSpc>
                <a:spcPct val="150000"/>
              </a:lnSpc>
              <a:spcBef>
                <a:spcPts val="0"/>
              </a:spcBef>
              <a:buClr>
                <a:srgbClr val="002060"/>
              </a:buClr>
              <a:buSzPct val="100000"/>
              <a:buFont typeface="Wingdings" panose="05000000000000000000" pitchFamily="2" charset="2"/>
              <a:buChar char="u"/>
            </a:pPr>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针对</a:t>
            </a:r>
            <a:r>
              <a:rPr lang="en-US" altLang="zh-CN" sz="2400" kern="0" dirty="0">
                <a:solidFill>
                  <a:srgbClr val="002060"/>
                </a:solidFill>
                <a:latin typeface="微软雅黑" panose="020B0503020204020204" pitchFamily="34" charset="-122"/>
                <a:ea typeface="微软雅黑" panose="020B0503020204020204" pitchFamily="34" charset="-122"/>
              </a:rPr>
              <a:t>MLPs/RNNs</a:t>
            </a:r>
            <a:r>
              <a:rPr lang="zh-CN" altLang="en-US" sz="2400" kern="0" dirty="0">
                <a:solidFill>
                  <a:srgbClr val="002060"/>
                </a:solidFill>
                <a:latin typeface="微软雅黑" panose="020B0503020204020204" pitchFamily="34" charset="-122"/>
                <a:ea typeface="微软雅黑" panose="020B0503020204020204" pitchFamily="34" charset="-122"/>
              </a:rPr>
              <a:t>的思路：</a:t>
            </a:r>
            <a:r>
              <a:rPr lang="zh-CN" altLang="en-US" sz="2400" kern="0" dirty="0">
                <a:solidFill>
                  <a:srgbClr val="0070C0"/>
                </a:solidFill>
                <a:latin typeface="微软雅黑" panose="020B0503020204020204" pitchFamily="34" charset="-122"/>
                <a:ea typeface="微软雅黑" panose="020B0503020204020204" pitchFamily="34" charset="-122"/>
              </a:rPr>
              <a:t>减少权重</a:t>
            </a:r>
            <a:r>
              <a:rPr lang="zh-CN" altLang="en-US" sz="2400" kern="0" dirty="0">
                <a:solidFill>
                  <a:srgbClr val="002060"/>
                </a:solidFill>
                <a:latin typeface="微软雅黑" panose="020B0503020204020204" pitchFamily="34" charset="-122"/>
                <a:ea typeface="微软雅黑" panose="020B0503020204020204" pitchFamily="34" charset="-122"/>
              </a:rPr>
              <a:t>数据的数据量</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273685" lvl="0">
              <a:lnSpc>
                <a:spcPct val="150000"/>
              </a:lnSpc>
              <a:spcBef>
                <a:spcPts val="0"/>
              </a:spcBef>
              <a:buClr>
                <a:srgbClr val="002060"/>
              </a:buClr>
              <a:buSzPct val="100000"/>
            </a:pPr>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C00000"/>
                </a:solidFill>
                <a:latin typeface="微软雅黑" panose="020B0503020204020204" pitchFamily="34" charset="-122"/>
                <a:ea typeface="微软雅黑" panose="020B0503020204020204" pitchFamily="34" charset="-122"/>
              </a:rPr>
              <a:t>采用量化的权重参数</a:t>
            </a:r>
            <a:r>
              <a:rPr lang="en-US" altLang="zh-CN" sz="2400" kern="0" dirty="0">
                <a:solidFill>
                  <a:srgbClr val="C00000"/>
                </a:solidFill>
                <a:latin typeface="微软雅黑" panose="020B0503020204020204" pitchFamily="34" charset="-122"/>
                <a:ea typeface="微软雅黑" panose="020B0503020204020204" pitchFamily="34" charset="-122"/>
              </a:rPr>
              <a:t> </a:t>
            </a:r>
            <a:r>
              <a:rPr lang="zh-CN" altLang="en-US" sz="2400" kern="0" dirty="0">
                <a:solidFill>
                  <a:srgbClr val="C00000"/>
                </a:solidFill>
                <a:latin typeface="微软雅黑" panose="020B0503020204020204" pitchFamily="34" charset="-122"/>
                <a:ea typeface="微软雅黑" panose="020B0503020204020204" pitchFamily="34" charset="-122"/>
              </a:rPr>
              <a:t>（</a:t>
            </a:r>
            <a:r>
              <a:rPr lang="en-US" altLang="zh-CN" sz="2400" kern="0" dirty="0">
                <a:solidFill>
                  <a:srgbClr val="C00000"/>
                </a:solidFill>
                <a:latin typeface="微软雅黑" panose="020B0503020204020204" pitchFamily="34" charset="-122"/>
                <a:ea typeface="微软雅黑" panose="020B0503020204020204" pitchFamily="34" charset="-122"/>
              </a:rPr>
              <a:t>quantized weight parameters</a:t>
            </a:r>
            <a:r>
              <a:rPr lang="zh-CN" altLang="en-US" sz="2400" kern="0" dirty="0">
                <a:solidFill>
                  <a:srgbClr val="C00000"/>
                </a:solidFill>
                <a:latin typeface="微软雅黑" panose="020B0503020204020204" pitchFamily="34" charset="-122"/>
                <a:ea typeface="微软雅黑" panose="020B0503020204020204" pitchFamily="34" charset="-122"/>
              </a:rPr>
              <a:t>）</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advClick="0" advTm="18369"/>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356" y="878241"/>
            <a:ext cx="11593288" cy="1254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提升能效</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547370" lvl="0" indent="-273685">
              <a:lnSpc>
                <a:spcPct val="150000"/>
              </a:lnSpc>
              <a:spcBef>
                <a:spcPts val="0"/>
              </a:spcBef>
              <a:buClr>
                <a:srgbClr val="002060"/>
              </a:buClr>
              <a:buSzPct val="100000"/>
              <a:buFont typeface="Wingdings" panose="05000000000000000000" pitchFamily="2" charset="2"/>
              <a:buChar char="u"/>
            </a:pPr>
            <a:r>
              <a:rPr lang="zh-CN" altLang="en-US" sz="2400" kern="0" dirty="0">
                <a:solidFill>
                  <a:srgbClr val="C00000"/>
                </a:solidFill>
                <a:latin typeface="微软雅黑" panose="020B0503020204020204" pitchFamily="34" charset="-122"/>
                <a:ea typeface="微软雅黑" panose="020B0503020204020204" pitchFamily="34" charset="-122"/>
              </a:rPr>
              <a:t> </a:t>
            </a:r>
            <a:r>
              <a:rPr lang="zh-CN" altLang="en-US" sz="2400" kern="0" dirty="0">
                <a:solidFill>
                  <a:srgbClr val="003366"/>
                </a:solidFill>
                <a:latin typeface="微软雅黑" panose="020B0503020204020204" pitchFamily="34" charset="-122"/>
                <a:ea typeface="微软雅黑" panose="020B0503020204020204" pitchFamily="34" charset="-122"/>
              </a:rPr>
              <a:t>网络中每层的数据分布</a:t>
            </a:r>
            <a:endParaRPr lang="en-US" altLang="zh-CN" sz="2400" kern="0" dirty="0">
              <a:solidFill>
                <a:srgbClr val="003366"/>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911424" y="2146510"/>
            <a:ext cx="4818850" cy="2722650"/>
          </a:xfrm>
          <a:prstGeom prst="rect">
            <a:avLst/>
          </a:prstGeom>
        </p:spPr>
      </p:pic>
      <p:pic>
        <p:nvPicPr>
          <p:cNvPr id="11" name="图片 10"/>
          <p:cNvPicPr>
            <a:picLocks noChangeAspect="1"/>
          </p:cNvPicPr>
          <p:nvPr/>
        </p:nvPicPr>
        <p:blipFill>
          <a:blip r:embed="rId2"/>
          <a:stretch>
            <a:fillRect/>
          </a:stretch>
        </p:blipFill>
        <p:spPr>
          <a:xfrm>
            <a:off x="6113029" y="2010930"/>
            <a:ext cx="5012107" cy="2993809"/>
          </a:xfrm>
          <a:prstGeom prst="rect">
            <a:avLst/>
          </a:prstGeom>
        </p:spPr>
      </p:pic>
      <p:sp>
        <p:nvSpPr>
          <p:cNvPr id="16" name="内容占位符 2"/>
          <p:cNvSpPr txBox="1"/>
          <p:nvPr/>
        </p:nvSpPr>
        <p:spPr bwMode="auto">
          <a:xfrm>
            <a:off x="623392" y="5135625"/>
            <a:ext cx="10729192"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lnSpc>
                <a:spcPct val="150000"/>
              </a:lnSpc>
              <a:spcBef>
                <a:spcPts val="0"/>
              </a:spcBef>
              <a:spcAft>
                <a:spcPts val="0"/>
              </a:spcAft>
              <a:buClr>
                <a:srgbClr val="002060"/>
              </a:buClr>
              <a:buSzPct val="120000"/>
            </a:pPr>
            <a:r>
              <a:rPr lang="zh-CN" altLang="en-US" sz="2400" kern="0" dirty="0">
                <a:solidFill>
                  <a:srgbClr val="002060"/>
                </a:solidFill>
                <a:latin typeface="微软雅黑" panose="020B0503020204020204" pitchFamily="34" charset="-122"/>
                <a:ea typeface="微软雅黑" panose="020B0503020204020204" pitchFamily="34" charset="-122"/>
              </a:rPr>
              <a:t>采用</a:t>
            </a:r>
            <a:r>
              <a:rPr lang="zh-CN" altLang="en-US" sz="2400" kern="0" dirty="0">
                <a:solidFill>
                  <a:srgbClr val="0070C0"/>
                </a:solidFill>
                <a:latin typeface="微软雅黑" panose="020B0503020204020204" pitchFamily="34" charset="-122"/>
                <a:ea typeface="微软雅黑" panose="020B0503020204020204" pitchFamily="34" charset="-122"/>
              </a:rPr>
              <a:t>浮点</a:t>
            </a:r>
            <a:r>
              <a:rPr lang="zh-CN" altLang="en-US" sz="2400" kern="0" dirty="0">
                <a:solidFill>
                  <a:srgbClr val="002060"/>
                </a:solidFill>
                <a:latin typeface="微软雅黑" panose="020B0503020204020204" pitchFamily="34" charset="-122"/>
                <a:ea typeface="微软雅黑" panose="020B0503020204020204" pitchFamily="34" charset="-122"/>
              </a:rPr>
              <a:t>数据表示：表示</a:t>
            </a:r>
            <a:r>
              <a:rPr lang="zh-CN" altLang="en-US" sz="2400" kern="0" dirty="0">
                <a:solidFill>
                  <a:srgbClr val="0070C0"/>
                </a:solidFill>
                <a:latin typeface="微软雅黑" panose="020B0503020204020204" pitchFamily="34" charset="-122"/>
                <a:ea typeface="微软雅黑" panose="020B0503020204020204" pitchFamily="34" charset="-122"/>
              </a:rPr>
              <a:t>范围广</a:t>
            </a:r>
            <a:r>
              <a:rPr lang="zh-CN" altLang="en-US" sz="2400" kern="0" dirty="0">
                <a:solidFill>
                  <a:srgbClr val="002060"/>
                </a:solidFill>
                <a:latin typeface="微软雅黑" panose="020B0503020204020204" pitchFamily="34" charset="-122"/>
                <a:ea typeface="微软雅黑" panose="020B0503020204020204" pitchFamily="34" charset="-122"/>
              </a:rPr>
              <a:t>，但是浮点数据</a:t>
            </a:r>
            <a:r>
              <a:rPr lang="zh-CN" altLang="en-US" sz="2400" kern="0" dirty="0">
                <a:solidFill>
                  <a:srgbClr val="0070C0"/>
                </a:solidFill>
                <a:latin typeface="微软雅黑" panose="020B0503020204020204" pitchFamily="34" charset="-122"/>
                <a:ea typeface="微软雅黑" panose="020B0503020204020204" pitchFamily="34" charset="-122"/>
              </a:rPr>
              <a:t>运算代价高</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lvl="1" algn="just">
              <a:lnSpc>
                <a:spcPct val="150000"/>
              </a:lnSpc>
              <a:spcBef>
                <a:spcPts val="0"/>
              </a:spcBef>
              <a:spcAft>
                <a:spcPts val="0"/>
              </a:spcAft>
              <a:buClr>
                <a:srgbClr val="002060"/>
              </a:buClr>
              <a:buSzPct val="120000"/>
            </a:pPr>
            <a:r>
              <a:rPr lang="zh-CN" altLang="en-US" sz="2400" kern="0" dirty="0">
                <a:solidFill>
                  <a:srgbClr val="002060"/>
                </a:solidFill>
                <a:latin typeface="微软雅黑" panose="020B0503020204020204" pitchFamily="34" charset="-122"/>
                <a:ea typeface="微软雅黑" panose="020B0503020204020204" pitchFamily="34" charset="-122"/>
              </a:rPr>
              <a:t>采用</a:t>
            </a:r>
            <a:r>
              <a:rPr lang="zh-CN" altLang="en-US" sz="2400" kern="0" dirty="0">
                <a:solidFill>
                  <a:srgbClr val="0070C0"/>
                </a:solidFill>
                <a:latin typeface="微软雅黑" panose="020B0503020204020204" pitchFamily="34" charset="-122"/>
                <a:ea typeface="微软雅黑" panose="020B0503020204020204" pitchFamily="34" charset="-122"/>
              </a:rPr>
              <a:t>定点</a:t>
            </a:r>
            <a:r>
              <a:rPr lang="zh-CN" altLang="en-US" sz="2400" kern="0" dirty="0">
                <a:solidFill>
                  <a:srgbClr val="002060"/>
                </a:solidFill>
                <a:latin typeface="微软雅黑" panose="020B0503020204020204" pitchFamily="34" charset="-122"/>
                <a:ea typeface="微软雅黑" panose="020B0503020204020204" pitchFamily="34" charset="-122"/>
              </a:rPr>
              <a:t>数据表示：定点数据</a:t>
            </a:r>
            <a:r>
              <a:rPr lang="zh-CN" altLang="en-US" sz="2400" kern="0" dirty="0">
                <a:solidFill>
                  <a:srgbClr val="0070C0"/>
                </a:solidFill>
                <a:latin typeface="微软雅黑" panose="020B0503020204020204" pitchFamily="34" charset="-122"/>
                <a:ea typeface="微软雅黑" panose="020B0503020204020204" pitchFamily="34" charset="-122"/>
              </a:rPr>
              <a:t>运算代价低</a:t>
            </a:r>
            <a:r>
              <a:rPr lang="zh-CN" altLang="en-US" sz="2400" kern="0" dirty="0">
                <a:solidFill>
                  <a:srgbClr val="002060"/>
                </a:solidFill>
                <a:latin typeface="微软雅黑" panose="020B0503020204020204" pitchFamily="34" charset="-122"/>
                <a:ea typeface="微软雅黑" panose="020B0503020204020204" pitchFamily="34" charset="-122"/>
              </a:rPr>
              <a:t>，但是表示</a:t>
            </a:r>
            <a:r>
              <a:rPr lang="zh-CN" altLang="en-US" sz="2400" kern="0" dirty="0">
                <a:solidFill>
                  <a:srgbClr val="0070C0"/>
                </a:solidFill>
                <a:latin typeface="微软雅黑" panose="020B0503020204020204" pitchFamily="34" charset="-122"/>
                <a:ea typeface="微软雅黑" panose="020B0503020204020204" pitchFamily="34" charset="-122"/>
              </a:rPr>
              <a:t>范围窄</a:t>
            </a:r>
            <a:endParaRPr lang="zh-CN" altLang="en-US" sz="2400" kern="0" dirty="0">
              <a:solidFill>
                <a:srgbClr val="0070C0"/>
              </a:solidFill>
              <a:latin typeface="微软雅黑" panose="020B0503020204020204" pitchFamily="34" charset="-122"/>
              <a:ea typeface="微软雅黑" panose="020B0503020204020204" pitchFamily="34" charset="-122"/>
            </a:endParaRPr>
          </a:p>
        </p:txBody>
      </p:sp>
    </p:spTree>
  </p:cSld>
  <p:clrMapOvr>
    <a:masterClrMapping/>
  </p:clrMapOvr>
  <p:transition advClick="0" advTm="18369"/>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16" name="内容占位符 2"/>
          <p:cNvSpPr txBox="1"/>
          <p:nvPr/>
        </p:nvSpPr>
        <p:spPr bwMode="auto">
          <a:xfrm>
            <a:off x="407368" y="2820991"/>
            <a:ext cx="11253639" cy="127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marL="800100" lvl="1" indent="-342900" algn="just">
              <a:lnSpc>
                <a:spcPct val="150000"/>
              </a:lnSpc>
              <a:spcBef>
                <a:spcPts val="600"/>
              </a:spcBef>
              <a:spcAft>
                <a:spcPts val="0"/>
              </a:spcAft>
              <a:buClr>
                <a:srgbClr val="002060"/>
              </a:buClr>
              <a:buSzPct val="120000"/>
              <a:buFont typeface="Wingdings" panose="05000000000000000000" pitchFamily="2" charset="2"/>
              <a:buChar char="§"/>
            </a:pPr>
            <a:r>
              <a:rPr lang="zh-CN" altLang="en-US" sz="2400" kern="0" dirty="0">
                <a:solidFill>
                  <a:srgbClr val="0070C0"/>
                </a:solidFill>
                <a:latin typeface="微软雅黑" panose="020B0503020204020204" pitchFamily="34" charset="-122"/>
                <a:ea typeface="微软雅黑" panose="020B0503020204020204" pitchFamily="34" charset="-122"/>
              </a:rPr>
              <a:t>不同层</a:t>
            </a:r>
            <a:r>
              <a:rPr lang="zh-CN" altLang="en-US" sz="2400" kern="0" dirty="0">
                <a:solidFill>
                  <a:srgbClr val="002060"/>
                </a:solidFill>
                <a:latin typeface="微软雅黑" panose="020B0503020204020204" pitchFamily="34" charset="-122"/>
                <a:ea typeface="微软雅黑" panose="020B0503020204020204" pitchFamily="34" charset="-122"/>
              </a:rPr>
              <a:t>可以有</a:t>
            </a:r>
            <a:r>
              <a:rPr lang="zh-CN" altLang="en-US" sz="2400" kern="0" dirty="0">
                <a:solidFill>
                  <a:srgbClr val="0070C0"/>
                </a:solidFill>
                <a:latin typeface="微软雅黑" panose="020B0503020204020204" pitchFamily="34" charset="-122"/>
                <a:ea typeface="微软雅黑" panose="020B0503020204020204" pitchFamily="34" charset="-122"/>
              </a:rPr>
              <a:t>不同的整数字长和小数字长</a:t>
            </a:r>
            <a:r>
              <a:rPr lang="zh-CN" altLang="en-US" sz="2400" kern="0" dirty="0">
                <a:solidFill>
                  <a:srgbClr val="002060"/>
                </a:solidFill>
                <a:latin typeface="微软雅黑" panose="020B0503020204020204" pitchFamily="34" charset="-122"/>
                <a:ea typeface="微软雅黑" panose="020B0503020204020204" pitchFamily="34" charset="-122"/>
              </a:rPr>
              <a:t>：</a:t>
            </a:r>
            <a:r>
              <a:rPr lang="zh-CN" altLang="en-US" sz="2400" kern="0" dirty="0">
                <a:solidFill>
                  <a:srgbClr val="0070C0"/>
                </a:solidFill>
                <a:latin typeface="微软雅黑" panose="020B0503020204020204" pitchFamily="34" charset="-122"/>
                <a:ea typeface="微软雅黑" panose="020B0503020204020204" pitchFamily="34" charset="-122"/>
              </a:rPr>
              <a:t>层间运算具有浮点运算的特性</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800100" lvl="1" indent="-342900" algn="just">
              <a:lnSpc>
                <a:spcPct val="150000"/>
              </a:lnSpc>
              <a:spcBef>
                <a:spcPts val="600"/>
              </a:spcBef>
              <a:spcAft>
                <a:spcPts val="0"/>
              </a:spcAft>
              <a:buClr>
                <a:srgbClr val="002060"/>
              </a:buClr>
              <a:buSzPct val="120000"/>
              <a:buFont typeface="Wingdings" panose="05000000000000000000" pitchFamily="2" charset="2"/>
              <a:buChar char="§"/>
            </a:pPr>
            <a:r>
              <a:rPr lang="zh-CN" altLang="en-US" sz="2400" kern="0" dirty="0">
                <a:solidFill>
                  <a:srgbClr val="0070C0"/>
                </a:solidFill>
                <a:latin typeface="微软雅黑" panose="020B0503020204020204" pitchFamily="34" charset="-122"/>
                <a:ea typeface="微软雅黑" panose="020B0503020204020204" pitchFamily="34" charset="-122"/>
              </a:rPr>
              <a:t>同一层</a:t>
            </a:r>
            <a:r>
              <a:rPr lang="zh-CN" altLang="en-US" sz="2400" kern="0" dirty="0">
                <a:solidFill>
                  <a:srgbClr val="002060"/>
                </a:solidFill>
                <a:latin typeface="微软雅黑" panose="020B0503020204020204" pitchFamily="34" charset="-122"/>
                <a:ea typeface="微软雅黑" panose="020B0503020204020204" pitchFamily="34" charset="-122"/>
              </a:rPr>
              <a:t>中的整数字长和小数字长保持一致：层内具有定点运算的特性</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5447928" y="1187305"/>
            <a:ext cx="6480720" cy="1698038"/>
          </a:xfrm>
          <a:prstGeom prst="rect">
            <a:avLst/>
          </a:prstGeom>
        </p:spPr>
      </p:pic>
      <p:sp>
        <p:nvSpPr>
          <p:cNvPr id="9" name="内容占位符 2"/>
          <p:cNvSpPr txBox="1"/>
          <p:nvPr/>
        </p:nvSpPr>
        <p:spPr bwMode="auto">
          <a:xfrm>
            <a:off x="448717" y="1551800"/>
            <a:ext cx="10729192" cy="5810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lnSpc>
                <a:spcPct val="150000"/>
              </a:lnSpc>
              <a:spcBef>
                <a:spcPts val="0"/>
              </a:spcBef>
              <a:spcAft>
                <a:spcPts val="0"/>
              </a:spcAft>
              <a:buClr>
                <a:srgbClr val="002060"/>
              </a:buClr>
              <a:buSzPct val="120000"/>
            </a:pPr>
            <a:r>
              <a:rPr lang="zh-CN" altLang="en-US" sz="2400" kern="0" dirty="0">
                <a:solidFill>
                  <a:srgbClr val="002060"/>
                </a:solidFill>
                <a:latin typeface="微软雅黑" panose="020B0503020204020204" pitchFamily="34" charset="-122"/>
                <a:ea typeface="微软雅黑" panose="020B0503020204020204" pitchFamily="34" charset="-122"/>
              </a:rPr>
              <a:t>字长 </a:t>
            </a:r>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整数字长 </a:t>
            </a:r>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2060"/>
                </a:solidFill>
                <a:latin typeface="微软雅黑" panose="020B0503020204020204" pitchFamily="34" charset="-122"/>
                <a:ea typeface="微软雅黑" panose="020B0503020204020204" pitchFamily="34" charset="-122"/>
              </a:rPr>
              <a:t>小数字长</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rotWithShape="1">
          <a:blip r:embed="rId2"/>
          <a:srcRect l="1432" t="1833" b="-1"/>
          <a:stretch>
            <a:fillRect/>
          </a:stretch>
        </p:blipFill>
        <p:spPr>
          <a:xfrm>
            <a:off x="1847528" y="4235723"/>
            <a:ext cx="3312368" cy="2424186"/>
          </a:xfrm>
          <a:prstGeom prst="rect">
            <a:avLst/>
          </a:prstGeom>
        </p:spPr>
      </p:pic>
      <p:sp>
        <p:nvSpPr>
          <p:cNvPr id="12" name="内容占位符 2"/>
          <p:cNvSpPr txBox="1"/>
          <p:nvPr/>
        </p:nvSpPr>
        <p:spPr bwMode="auto">
          <a:xfrm>
            <a:off x="299356" y="4293096"/>
            <a:ext cx="11593288" cy="1254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例子</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13" name="内容占位符 2"/>
          <p:cNvSpPr txBox="1"/>
          <p:nvPr/>
        </p:nvSpPr>
        <p:spPr bwMode="auto">
          <a:xfrm>
            <a:off x="5087620" y="4425315"/>
            <a:ext cx="6271260" cy="230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lnSpc>
                <a:spcPct val="150000"/>
              </a:lnSpc>
              <a:spcBef>
                <a:spcPts val="0"/>
              </a:spcBef>
              <a:spcAft>
                <a:spcPts val="0"/>
              </a:spcAft>
              <a:buClr>
                <a:srgbClr val="002060"/>
              </a:buClr>
              <a:buSzPct val="120000"/>
            </a:pPr>
            <a:r>
              <a:rPr lang="zh-CN" altLang="en-US" sz="2400" kern="0" dirty="0">
                <a:solidFill>
                  <a:srgbClr val="002060"/>
                </a:solidFill>
                <a:latin typeface="微软雅黑" panose="020B0503020204020204" pitchFamily="34" charset="-122"/>
                <a:ea typeface="微软雅黑" panose="020B0503020204020204" pitchFamily="34" charset="-122"/>
              </a:rPr>
              <a:t>第一层卷积层</a:t>
            </a:r>
            <a:r>
              <a:rPr lang="en-US" altLang="zh-CN" sz="2400" kern="0" dirty="0">
                <a:solidFill>
                  <a:srgbClr val="002060"/>
                </a:solidFill>
                <a:latin typeface="微软雅黑" panose="020B0503020204020204" pitchFamily="34" charset="-122"/>
                <a:ea typeface="微软雅黑" panose="020B0503020204020204" pitchFamily="34" charset="-122"/>
              </a:rPr>
              <a:t>  WL:8, FL</a:t>
            </a:r>
            <a:r>
              <a:rPr lang="zh-CN" altLang="en-US" sz="2400" kern="0" dirty="0">
                <a:solidFill>
                  <a:srgbClr val="002060"/>
                </a:solidFill>
                <a:latin typeface="微软雅黑" panose="020B0503020204020204" pitchFamily="34" charset="-122"/>
                <a:ea typeface="微软雅黑" panose="020B0503020204020204" pitchFamily="34" charset="-122"/>
              </a:rPr>
              <a:t>：</a:t>
            </a:r>
            <a:r>
              <a:rPr lang="en-US" altLang="zh-CN" sz="2400" kern="0" dirty="0">
                <a:solidFill>
                  <a:srgbClr val="002060"/>
                </a:solidFill>
                <a:latin typeface="微软雅黑" panose="020B0503020204020204" pitchFamily="34" charset="-122"/>
                <a:ea typeface="微软雅黑" panose="020B0503020204020204" pitchFamily="34" charset="-122"/>
              </a:rPr>
              <a:t>1</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lvl="1" algn="just">
              <a:lnSpc>
                <a:spcPct val="150000"/>
              </a:lnSpc>
              <a:spcBef>
                <a:spcPts val="0"/>
              </a:spcBef>
              <a:spcAft>
                <a:spcPts val="0"/>
              </a:spcAft>
              <a:buClr>
                <a:srgbClr val="002060"/>
              </a:buClr>
              <a:buSzPct val="120000"/>
            </a:pPr>
            <a:r>
              <a:rPr lang="zh-CN" altLang="en-US" sz="2400" kern="0" dirty="0">
                <a:solidFill>
                  <a:srgbClr val="002060"/>
                </a:solidFill>
                <a:latin typeface="微软雅黑" panose="020B0503020204020204" pitchFamily="34" charset="-122"/>
                <a:ea typeface="微软雅黑" panose="020B0503020204020204" pitchFamily="34" charset="-122"/>
              </a:rPr>
              <a:t>第二层卷积层</a:t>
            </a:r>
            <a:r>
              <a:rPr lang="en-US" altLang="zh-CN" sz="2400" kern="0" dirty="0">
                <a:solidFill>
                  <a:srgbClr val="002060"/>
                </a:solidFill>
                <a:latin typeface="微软雅黑" panose="020B0503020204020204" pitchFamily="34" charset="-122"/>
                <a:ea typeface="微软雅黑" panose="020B0503020204020204" pitchFamily="34" charset="-122"/>
              </a:rPr>
              <a:t>  WL:8, FL</a:t>
            </a:r>
            <a:r>
              <a:rPr lang="zh-CN" altLang="en-US" sz="2400" kern="0" dirty="0">
                <a:solidFill>
                  <a:srgbClr val="002060"/>
                </a:solidFill>
                <a:latin typeface="微软雅黑" panose="020B0503020204020204" pitchFamily="34" charset="-122"/>
                <a:ea typeface="微软雅黑" panose="020B0503020204020204" pitchFamily="34" charset="-122"/>
              </a:rPr>
              <a:t>：</a:t>
            </a:r>
            <a:r>
              <a:rPr lang="en-US" altLang="zh-CN" sz="2400" kern="0" dirty="0">
                <a:solidFill>
                  <a:srgbClr val="002060"/>
                </a:solidFill>
                <a:latin typeface="微软雅黑" panose="020B0503020204020204" pitchFamily="34" charset="-122"/>
                <a:ea typeface="微软雅黑" panose="020B0503020204020204" pitchFamily="34" charset="-122"/>
              </a:rPr>
              <a:t>2</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lvl="1" algn="just">
              <a:lnSpc>
                <a:spcPct val="150000"/>
              </a:lnSpc>
              <a:spcBef>
                <a:spcPts val="0"/>
              </a:spcBef>
              <a:spcAft>
                <a:spcPts val="0"/>
              </a:spcAft>
              <a:buClr>
                <a:srgbClr val="002060"/>
              </a:buClr>
              <a:buSzPct val="120000"/>
            </a:pPr>
            <a:r>
              <a:rPr lang="zh-CN" altLang="en-US" sz="2400" kern="0" dirty="0">
                <a:solidFill>
                  <a:srgbClr val="002060"/>
                </a:solidFill>
                <a:latin typeface="微软雅黑" panose="020B0503020204020204" pitchFamily="34" charset="-122"/>
                <a:ea typeface="微软雅黑" panose="020B0503020204020204" pitchFamily="34" charset="-122"/>
              </a:rPr>
              <a:t>第三层卷积层</a:t>
            </a:r>
            <a:r>
              <a:rPr lang="en-US" altLang="zh-CN" sz="2400" kern="0" dirty="0">
                <a:solidFill>
                  <a:srgbClr val="002060"/>
                </a:solidFill>
                <a:latin typeface="微软雅黑" panose="020B0503020204020204" pitchFamily="34" charset="-122"/>
                <a:ea typeface="微软雅黑" panose="020B0503020204020204" pitchFamily="34" charset="-122"/>
              </a:rPr>
              <a:t>  WL:4, FL</a:t>
            </a:r>
            <a:r>
              <a:rPr lang="zh-CN" altLang="en-US" sz="2400" kern="0" dirty="0">
                <a:solidFill>
                  <a:srgbClr val="002060"/>
                </a:solidFill>
                <a:latin typeface="微软雅黑" panose="020B0503020204020204" pitchFamily="34" charset="-122"/>
                <a:ea typeface="微软雅黑" panose="020B0503020204020204" pitchFamily="34" charset="-122"/>
              </a:rPr>
              <a:t>：</a:t>
            </a:r>
            <a:r>
              <a:rPr lang="en-US" altLang="zh-CN" sz="2400" kern="0" dirty="0">
                <a:solidFill>
                  <a:srgbClr val="002060"/>
                </a:solidFill>
                <a:latin typeface="微软雅黑" panose="020B0503020204020204" pitchFamily="34" charset="-122"/>
                <a:ea typeface="微软雅黑" panose="020B0503020204020204" pitchFamily="34" charset="-122"/>
              </a:rPr>
              <a:t>-2</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lvl="1" algn="just">
              <a:lnSpc>
                <a:spcPct val="150000"/>
              </a:lnSpc>
              <a:spcBef>
                <a:spcPts val="0"/>
              </a:spcBef>
              <a:spcAft>
                <a:spcPts val="0"/>
              </a:spcAft>
              <a:buClr>
                <a:srgbClr val="002060"/>
              </a:buClr>
              <a:buSzPct val="120000"/>
            </a:pP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55" name="内容占位符 2"/>
          <p:cNvSpPr txBox="1"/>
          <p:nvPr/>
        </p:nvSpPr>
        <p:spPr bwMode="auto">
          <a:xfrm>
            <a:off x="299356" y="878241"/>
            <a:ext cx="11593288" cy="1254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a:t>
            </a:r>
            <a:r>
              <a:rPr lang="en-US" altLang="zh-CN" sz="2400" kern="0" dirty="0">
                <a:solidFill>
                  <a:srgbClr val="002060"/>
                </a:solidFill>
                <a:latin typeface="微软雅黑" panose="020B0503020204020204" pitchFamily="34" charset="-122"/>
                <a:ea typeface="微软雅黑" panose="020B0503020204020204" pitchFamily="34" charset="-122"/>
              </a:rPr>
              <a:t>Layer-by-Layer Dynamic Fixed-point</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advClick="0" advTm="18369"/>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356" y="878241"/>
            <a:ext cx="11593288" cy="1254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提升能效</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547370" lvl="0" indent="-273685">
              <a:lnSpc>
                <a:spcPct val="150000"/>
              </a:lnSpc>
              <a:spcBef>
                <a:spcPts val="0"/>
              </a:spcBef>
              <a:buClr>
                <a:srgbClr val="002060"/>
              </a:buClr>
              <a:buSzPct val="100000"/>
              <a:buFont typeface="Wingdings" panose="05000000000000000000" pitchFamily="2" charset="2"/>
              <a:buChar char="u"/>
            </a:pPr>
            <a:r>
              <a:rPr lang="zh-CN" altLang="en-US" sz="2400" kern="0" dirty="0">
                <a:solidFill>
                  <a:srgbClr val="C00000"/>
                </a:solidFill>
                <a:latin typeface="微软雅黑" panose="020B0503020204020204" pitchFamily="34" charset="-122"/>
                <a:ea typeface="微软雅黑" panose="020B0503020204020204" pitchFamily="34" charset="-122"/>
              </a:rPr>
              <a:t> </a:t>
            </a:r>
            <a:r>
              <a:rPr lang="zh-CN" altLang="en-US" sz="2400" kern="0" dirty="0">
                <a:solidFill>
                  <a:srgbClr val="003366"/>
                </a:solidFill>
                <a:latin typeface="微软雅黑" panose="020B0503020204020204" pitchFamily="34" charset="-122"/>
                <a:ea typeface="微软雅黑" panose="020B0503020204020204" pitchFamily="34" charset="-122"/>
              </a:rPr>
              <a:t>1</a:t>
            </a:r>
            <a:r>
              <a:rPr lang="zh-CN" altLang="en-US" sz="2400" kern="0" dirty="0">
                <a:solidFill>
                  <a:srgbClr val="003366"/>
                </a:solidFill>
                <a:latin typeface="微软雅黑" panose="020B0503020204020204" pitchFamily="34" charset="-122"/>
                <a:ea typeface="微软雅黑" panose="020B0503020204020204" pitchFamily="34" charset="-122"/>
              </a:rPr>
              <a:t>、离线</a:t>
            </a:r>
            <a:r>
              <a:rPr lang="en-US" altLang="zh-CN" sz="2400" kern="0" dirty="0">
                <a:solidFill>
                  <a:srgbClr val="003366"/>
                </a:solidFill>
                <a:latin typeface="微软雅黑" panose="020B0503020204020204" pitchFamily="34" charset="-122"/>
                <a:ea typeface="微软雅黑" panose="020B0503020204020204" pitchFamily="34" charset="-122"/>
              </a:rPr>
              <a:t>(</a:t>
            </a:r>
            <a:r>
              <a:rPr lang="zh-CN" altLang="en-US" sz="2400" kern="0" dirty="0">
                <a:solidFill>
                  <a:srgbClr val="003366"/>
                </a:solidFill>
                <a:latin typeface="微软雅黑" panose="020B0503020204020204" pitchFamily="34" charset="-122"/>
                <a:ea typeface="微软雅黑" panose="020B0503020204020204" pitchFamily="34" charset="-122"/>
              </a:rPr>
              <a:t>片外</a:t>
            </a:r>
            <a:r>
              <a:rPr lang="en-US" altLang="zh-CN" sz="2400" kern="0" dirty="0">
                <a:solidFill>
                  <a:srgbClr val="003366"/>
                </a:solidFill>
                <a:latin typeface="微软雅黑" panose="020B0503020204020204" pitchFamily="34" charset="-122"/>
                <a:ea typeface="微软雅黑" panose="020B0503020204020204" pitchFamily="34" charset="-122"/>
              </a:rPr>
              <a:t>)</a:t>
            </a:r>
            <a:r>
              <a:rPr lang="zh-CN" altLang="en-US" sz="2400" kern="0" dirty="0">
                <a:solidFill>
                  <a:srgbClr val="003366"/>
                </a:solidFill>
                <a:latin typeface="微软雅黑" panose="020B0503020204020204" pitchFamily="34" charset="-122"/>
                <a:ea typeface="微软雅黑" panose="020B0503020204020204" pitchFamily="34" charset="-122"/>
              </a:rPr>
              <a:t>学习方法</a:t>
            </a:r>
            <a:endParaRPr lang="en-US" altLang="zh-CN" sz="2400" kern="0" dirty="0">
              <a:solidFill>
                <a:srgbClr val="003366"/>
              </a:solidFill>
              <a:latin typeface="微软雅黑" panose="020B0503020204020204" pitchFamily="34" charset="-122"/>
              <a:ea typeface="微软雅黑" panose="020B0503020204020204" pitchFamily="34" charset="-122"/>
            </a:endParaRPr>
          </a:p>
        </p:txBody>
      </p:sp>
      <p:sp>
        <p:nvSpPr>
          <p:cNvPr id="14" name="内容占位符 2"/>
          <p:cNvSpPr txBox="1"/>
          <p:nvPr/>
        </p:nvSpPr>
        <p:spPr bwMode="auto">
          <a:xfrm>
            <a:off x="623392" y="5579815"/>
            <a:ext cx="9361040" cy="5810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lnSpc>
                <a:spcPct val="150000"/>
              </a:lnSpc>
              <a:spcBef>
                <a:spcPts val="0"/>
              </a:spcBef>
              <a:spcAft>
                <a:spcPts val="1200"/>
              </a:spcAft>
              <a:buClr>
                <a:srgbClr val="002060"/>
              </a:buClr>
              <a:buSzPct val="120000"/>
            </a:pPr>
            <a:r>
              <a:rPr lang="zh-CN" altLang="en-US" sz="2400" kern="0" dirty="0">
                <a:solidFill>
                  <a:srgbClr val="C00000"/>
                </a:solidFill>
                <a:latin typeface="微软雅黑" panose="020B0503020204020204" pitchFamily="34" charset="-122"/>
                <a:ea typeface="微软雅黑" panose="020B0503020204020204" pitchFamily="34" charset="-122"/>
              </a:rPr>
              <a:t>缺点：</a:t>
            </a:r>
            <a:r>
              <a:rPr lang="zh-CN" altLang="en-US" sz="2400" kern="0" dirty="0">
                <a:solidFill>
                  <a:srgbClr val="002060"/>
                </a:solidFill>
                <a:latin typeface="微软雅黑" panose="020B0503020204020204" pitchFamily="34" charset="-122"/>
                <a:ea typeface="微软雅黑" panose="020B0503020204020204" pitchFamily="34" charset="-122"/>
              </a:rPr>
              <a:t>在</a:t>
            </a:r>
            <a:r>
              <a:rPr lang="zh-CN" altLang="en-US" sz="2400" kern="0" dirty="0">
                <a:solidFill>
                  <a:srgbClr val="0070C0"/>
                </a:solidFill>
                <a:latin typeface="微软雅黑" panose="020B0503020204020204" pitchFamily="34" charset="-122"/>
                <a:ea typeface="微软雅黑" panose="020B0503020204020204" pitchFamily="34" charset="-122"/>
              </a:rPr>
              <a:t>给定的图像数据集</a:t>
            </a:r>
            <a:r>
              <a:rPr lang="zh-CN" altLang="en-US" sz="2400" kern="0" dirty="0">
                <a:solidFill>
                  <a:srgbClr val="002060"/>
                </a:solidFill>
                <a:latin typeface="微软雅黑" panose="020B0503020204020204" pitchFamily="34" charset="-122"/>
                <a:ea typeface="微软雅黑" panose="020B0503020204020204" pitchFamily="34" charset="-122"/>
              </a:rPr>
              <a:t>下去寻找合适的参数</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a:stretch>
            <a:fillRect/>
          </a:stretch>
        </p:blipFill>
        <p:spPr>
          <a:xfrm>
            <a:off x="2063552" y="2126201"/>
            <a:ext cx="7817520" cy="3223184"/>
          </a:xfrm>
          <a:prstGeom prst="rect">
            <a:avLst/>
          </a:prstGeom>
        </p:spPr>
      </p:pic>
    </p:spTree>
  </p:cSld>
  <p:clrMapOvr>
    <a:masterClrMapping/>
  </p:clrMapOvr>
  <p:transition advClick="0" advTm="18369"/>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a:t>
            </a:r>
            <a:r>
              <a:rPr lang="en-US" altLang="zh-CN" kern="1200" dirty="0">
                <a:solidFill>
                  <a:srgbClr val="002060"/>
                </a:solidFill>
                <a:latin typeface="微软雅黑" panose="020B0503020204020204" pitchFamily="34" charset="-122"/>
                <a:ea typeface="微软雅黑" panose="020B0503020204020204" pitchFamily="34" charset="-122"/>
                <a:cs typeface="+mn-cs"/>
              </a:rPr>
              <a:t>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7" name="矩形 6"/>
          <p:cNvSpPr/>
          <p:nvPr/>
        </p:nvSpPr>
        <p:spPr>
          <a:xfrm>
            <a:off x="0" y="983568"/>
            <a:ext cx="11913533" cy="2797048"/>
          </a:xfrm>
          <a:prstGeom prst="rect">
            <a:avLst/>
          </a:prstGeom>
        </p:spPr>
        <p:txBody>
          <a:bodyPr wrap="square">
            <a:spAutoFit/>
          </a:bodyPr>
          <a:lstStyle/>
          <a:p>
            <a:pPr lvl="1">
              <a:lnSpc>
                <a:spcPct val="150000"/>
              </a:lnSpc>
              <a:buClr>
                <a:srgbClr val="002060"/>
              </a:buClr>
              <a:buSzPct val="120000"/>
            </a:pPr>
            <a:r>
              <a:rPr lang="zh-CN" altLang="en-US" b="1" dirty="0">
                <a:solidFill>
                  <a:srgbClr val="002060"/>
                </a:solidFill>
                <a:latin typeface="微软雅黑" panose="020B0503020204020204" pitchFamily="34" charset="-122"/>
                <a:ea typeface="微软雅黑" panose="020B0503020204020204" pitchFamily="34" charset="-122"/>
              </a:rPr>
              <a:t>如何实现计算能力的指数增长？选择</a:t>
            </a:r>
            <a:r>
              <a:rPr lang="zh-CN" altLang="en-US" b="1" dirty="0">
                <a:solidFill>
                  <a:srgbClr val="FF0000"/>
                </a:solidFill>
                <a:latin typeface="微软雅黑" panose="020B0503020204020204" pitchFamily="34" charset="-122"/>
                <a:ea typeface="微软雅黑" panose="020B0503020204020204" pitchFamily="34" charset="-122"/>
              </a:rPr>
              <a:t>合适的计算架构</a:t>
            </a:r>
            <a:r>
              <a:rPr lang="zh-CN" altLang="en-US" b="1" dirty="0">
                <a:solidFill>
                  <a:srgbClr val="002060"/>
                </a:solidFill>
                <a:latin typeface="微软雅黑" panose="020B0503020204020204" pitchFamily="34" charset="-122"/>
                <a:ea typeface="微软雅黑" panose="020B0503020204020204" pitchFamily="34" charset="-122"/>
              </a:rPr>
              <a:t>至关重要。</a:t>
            </a:r>
            <a:endParaRPr lang="en-US" altLang="zh-CN" b="1" dirty="0">
              <a:solidFill>
                <a:srgbClr val="002060"/>
              </a:solidFill>
              <a:latin typeface="微软雅黑" panose="020B0503020204020204" pitchFamily="34" charset="-122"/>
              <a:ea typeface="微软雅黑" panose="020B0503020204020204" pitchFamily="34" charset="-122"/>
            </a:endParaRPr>
          </a:p>
          <a:p>
            <a:pPr lvl="1">
              <a:lnSpc>
                <a:spcPct val="150000"/>
              </a:lnSpc>
              <a:buClr>
                <a:srgbClr val="FF0000"/>
              </a:buClr>
              <a:buSzPct val="10000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冯</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诺依曼架构</a:t>
            </a:r>
            <a:endParaRPr lang="en-US" altLang="zh-CN" b="1" dirty="0">
              <a:latin typeface="微软雅黑" panose="020B0503020204020204" pitchFamily="34" charset="-122"/>
              <a:ea typeface="微软雅黑" panose="020B0503020204020204" pitchFamily="34" charset="-122"/>
            </a:endParaRPr>
          </a:p>
          <a:p>
            <a:pPr lvl="2">
              <a:lnSpc>
                <a:spcPct val="150000"/>
              </a:lnSpc>
              <a:buClr>
                <a:srgbClr val="002060"/>
              </a:buClr>
              <a:buSzPct val="120000"/>
              <a:buFont typeface="Wingdings" panose="05000000000000000000" pitchFamily="2" charset="2"/>
              <a:buChar char="ü"/>
            </a:pPr>
            <a:r>
              <a:rPr lang="en-US" altLang="zh-CN" dirty="0">
                <a:solidFill>
                  <a:srgbClr val="002060"/>
                </a:solidFill>
                <a:latin typeface="微软雅黑" panose="020B0503020204020204" pitchFamily="34" charset="-122"/>
                <a:ea typeface="微软雅黑" panose="020B0503020204020204" pitchFamily="34" charset="-122"/>
              </a:rPr>
              <a:t> </a:t>
            </a:r>
            <a:r>
              <a:rPr lang="zh-CN" altLang="en-US" b="1" dirty="0">
                <a:solidFill>
                  <a:srgbClr val="002060"/>
                </a:solidFill>
                <a:latin typeface="微软雅黑" panose="020B0503020204020204" pitchFamily="34" charset="-122"/>
                <a:ea typeface="微软雅黑" panose="020B0503020204020204" pitchFamily="34" charset="-122"/>
              </a:rPr>
              <a:t>中央处理单元：包含一个</a:t>
            </a:r>
            <a:r>
              <a:rPr lang="zh-CN" altLang="en-US" b="1" dirty="0">
                <a:solidFill>
                  <a:srgbClr val="FF0000"/>
                </a:solidFill>
                <a:latin typeface="微软雅黑" panose="020B0503020204020204" pitchFamily="34" charset="-122"/>
                <a:ea typeface="微软雅黑" panose="020B0503020204020204" pitchFamily="34" charset="-122"/>
              </a:rPr>
              <a:t>算术逻辑单元（</a:t>
            </a:r>
            <a:r>
              <a:rPr lang="en-US" altLang="zh-CN" b="1" dirty="0">
                <a:solidFill>
                  <a:srgbClr val="FF0000"/>
                </a:solidFill>
                <a:latin typeface="微软雅黑" panose="020B0503020204020204" pitchFamily="34" charset="-122"/>
                <a:ea typeface="微软雅黑" panose="020B0503020204020204" pitchFamily="34" charset="-122"/>
              </a:rPr>
              <a:t>ALU</a:t>
            </a:r>
            <a:r>
              <a:rPr lang="zh-CN" altLang="en-US"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002060"/>
                </a:solidFill>
                <a:latin typeface="微软雅黑" panose="020B0503020204020204" pitchFamily="34" charset="-122"/>
                <a:ea typeface="微软雅黑" panose="020B0503020204020204" pitchFamily="34" charset="-122"/>
              </a:rPr>
              <a:t>和一个</a:t>
            </a:r>
            <a:r>
              <a:rPr lang="zh-CN" altLang="en-US" b="1" dirty="0">
                <a:solidFill>
                  <a:srgbClr val="FF0000"/>
                </a:solidFill>
                <a:latin typeface="微软雅黑" panose="020B0503020204020204" pitchFamily="34" charset="-122"/>
                <a:ea typeface="微软雅黑" panose="020B0503020204020204" pitchFamily="34" charset="-122"/>
              </a:rPr>
              <a:t>程序控制单元</a:t>
            </a:r>
            <a:r>
              <a:rPr lang="zh-CN" altLang="en-US" b="1" dirty="0">
                <a:solidFill>
                  <a:srgbClr val="002060"/>
                </a:solidFill>
                <a:latin typeface="微软雅黑" panose="020B0503020204020204" pitchFamily="34" charset="-122"/>
                <a:ea typeface="微软雅黑" panose="020B0503020204020204" pitchFamily="34" charset="-122"/>
              </a:rPr>
              <a:t>；</a:t>
            </a:r>
            <a:endParaRPr lang="en-US" altLang="zh-CN" b="1" dirty="0">
              <a:solidFill>
                <a:srgbClr val="002060"/>
              </a:solidFill>
              <a:latin typeface="微软雅黑" panose="020B0503020204020204" pitchFamily="34" charset="-122"/>
              <a:ea typeface="微软雅黑" panose="020B0503020204020204" pitchFamily="34" charset="-122"/>
            </a:endParaRPr>
          </a:p>
          <a:p>
            <a:pPr lvl="2">
              <a:lnSpc>
                <a:spcPct val="150000"/>
              </a:lnSpc>
              <a:buClr>
                <a:srgbClr val="002060"/>
              </a:buClr>
              <a:buSzPct val="120000"/>
              <a:buFont typeface="Wingdings" panose="05000000000000000000" pitchFamily="2" charset="2"/>
              <a:buChar char="ü"/>
            </a:pPr>
            <a:r>
              <a:rPr lang="zh-CN" altLang="en-US" b="1" dirty="0">
                <a:solidFill>
                  <a:srgbClr val="002060"/>
                </a:solidFill>
                <a:latin typeface="微软雅黑" panose="020B0503020204020204" pitchFamily="34" charset="-122"/>
                <a:ea typeface="微软雅黑" panose="020B0503020204020204" pitchFamily="34" charset="-122"/>
              </a:rPr>
              <a:t> 存储器：存储数据和指令。</a:t>
            </a:r>
            <a:endParaRPr lang="zh-CN" altLang="en-US" dirty="0"/>
          </a:p>
          <a:p>
            <a:pPr lvl="1">
              <a:lnSpc>
                <a:spcPct val="150000"/>
              </a:lnSpc>
              <a:buClr>
                <a:srgbClr val="002060"/>
              </a:buClr>
              <a:buSzPct val="100000"/>
            </a:pPr>
            <a:endParaRPr lang="en-US" altLang="zh-CN" b="1"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172325" y="2880360"/>
            <a:ext cx="4209415" cy="2977515"/>
          </a:xfrm>
          <a:prstGeom prst="rect">
            <a:avLst/>
          </a:prstGeom>
        </p:spPr>
      </p:pic>
      <p:sp>
        <p:nvSpPr>
          <p:cNvPr id="11" name="文本框 10"/>
          <p:cNvSpPr txBox="1"/>
          <p:nvPr/>
        </p:nvSpPr>
        <p:spPr bwMode="auto">
          <a:xfrm>
            <a:off x="7594691" y="5954608"/>
            <a:ext cx="3294380" cy="337185"/>
          </a:xfrm>
          <a:prstGeom prst="rect">
            <a:avLst/>
          </a:prstGeom>
          <a:noFill/>
          <a:ln w="38100" cmpd="dbl" algn="ctr">
            <a:solidFill>
              <a:srgbClr val="990000"/>
            </a:solidFill>
            <a:miter lim="800000"/>
          </a:ln>
          <a:effectLst/>
        </p:spPr>
        <p:txBody>
          <a:bodyPr wrap="none" rtlCol="0" anchor="ctr">
            <a:spAutoFit/>
          </a:bodyPr>
          <a:lstStyle/>
          <a:p>
            <a:pPr defTabSz="609600">
              <a:buFont typeface="Arial" panose="020B0604020202020204" pitchFamily="34" charset="0"/>
              <a:buNone/>
            </a:pPr>
            <a:r>
              <a:rPr lang="en-US" altLang="zh-CN" sz="1600" b="1" dirty="0">
                <a:solidFill>
                  <a:srgbClr val="0033CC"/>
                </a:solidFill>
                <a:latin typeface="微软雅黑" panose="020B0503020204020204" pitchFamily="34" charset="-122"/>
                <a:ea typeface="微软雅黑" panose="020B0503020204020204" pitchFamily="34" charset="-122"/>
              </a:rPr>
              <a:t>(a)</a:t>
            </a:r>
            <a:r>
              <a:rPr lang="zh-CN" altLang="en-US" sz="1600" b="1" dirty="0">
                <a:solidFill>
                  <a:srgbClr val="0033CC"/>
                </a:solidFill>
                <a:latin typeface="微软雅黑" panose="020B0503020204020204" pitchFamily="34" charset="-122"/>
                <a:ea typeface="微软雅黑" panose="020B0503020204020204" pitchFamily="34" charset="-122"/>
              </a:rPr>
              <a:t>冯</a:t>
            </a:r>
            <a:r>
              <a:rPr lang="en-US" altLang="zh-CN" sz="1600" b="1" dirty="0">
                <a:solidFill>
                  <a:srgbClr val="0033CC"/>
                </a:solidFill>
                <a:latin typeface="微软雅黑" panose="020B0503020204020204" pitchFamily="34" charset="-122"/>
                <a:ea typeface="微软雅黑" panose="020B0503020204020204" pitchFamily="34" charset="-122"/>
              </a:rPr>
              <a:t>·</a:t>
            </a:r>
            <a:r>
              <a:rPr lang="zh-CN" altLang="en-US" sz="1600" b="1" dirty="0">
                <a:solidFill>
                  <a:srgbClr val="0033CC"/>
                </a:solidFill>
                <a:latin typeface="微软雅黑" panose="020B0503020204020204" pitchFamily="34" charset="-122"/>
                <a:ea typeface="微软雅黑" panose="020B0503020204020204" pitchFamily="34" charset="-122"/>
              </a:rPr>
              <a:t>诺依曼架构</a:t>
            </a:r>
            <a:r>
              <a:rPr lang="en-US" altLang="zh-CN" sz="1600" b="1" dirty="0">
                <a:solidFill>
                  <a:srgbClr val="0033CC"/>
                </a:solidFill>
                <a:latin typeface="微软雅黑" panose="020B0503020204020204" pitchFamily="34" charset="-122"/>
                <a:ea typeface="微软雅黑" panose="020B0503020204020204" pitchFamily="34" charset="-122"/>
              </a:rPr>
              <a:t>,      (b)</a:t>
            </a:r>
            <a:r>
              <a:rPr lang="zh-CN" altLang="en-US" sz="1600" b="1" dirty="0">
                <a:solidFill>
                  <a:srgbClr val="0033CC"/>
                </a:solidFill>
                <a:latin typeface="微软雅黑" panose="020B0503020204020204" pitchFamily="34" charset="-122"/>
                <a:ea typeface="微软雅黑" panose="020B0503020204020204" pitchFamily="34" charset="-122"/>
              </a:rPr>
              <a:t>哈弗架构</a:t>
            </a:r>
            <a:endParaRPr lang="zh-CN" altLang="en-US" sz="1600" b="1" dirty="0">
              <a:solidFill>
                <a:srgbClr val="0033CC"/>
              </a:solidFill>
              <a:latin typeface="微软雅黑" panose="020B0503020204020204" pitchFamily="34" charset="-122"/>
              <a:ea typeface="微软雅黑" panose="020B0503020204020204" pitchFamily="34" charset="-122"/>
            </a:endParaRPr>
          </a:p>
        </p:txBody>
      </p:sp>
      <p:sp>
        <p:nvSpPr>
          <p:cNvPr id="3" name="矩形 2"/>
          <p:cNvSpPr/>
          <p:nvPr/>
        </p:nvSpPr>
        <p:spPr>
          <a:xfrm>
            <a:off x="407368" y="3573016"/>
            <a:ext cx="6096000" cy="2243050"/>
          </a:xfrm>
          <a:prstGeom prst="rect">
            <a:avLst/>
          </a:prstGeom>
        </p:spPr>
        <p:txBody>
          <a:bodyPr>
            <a:spAutoFit/>
          </a:bodyPr>
          <a:lstStyle/>
          <a:p>
            <a:pPr marL="114300" lvl="1" algn="just">
              <a:lnSpc>
                <a:spcPct val="150000"/>
              </a:lnSpc>
              <a:buClr>
                <a:srgbClr val="002060"/>
              </a:buClr>
              <a:buSzPct val="120000"/>
            </a:pPr>
            <a:r>
              <a:rPr lang="zh-CN" altLang="en-US" b="1" dirty="0">
                <a:solidFill>
                  <a:srgbClr val="002060"/>
                </a:solidFill>
                <a:latin typeface="微软雅黑" panose="020B0503020204020204" pitchFamily="34" charset="-122"/>
                <a:ea typeface="微软雅黑" panose="020B0503020204020204" pitchFamily="34" charset="-122"/>
              </a:rPr>
              <a:t>现代计算机发展所遵循的基本结构形式始终是冯</a:t>
            </a:r>
            <a:r>
              <a:rPr lang="en-US" altLang="zh-CN" b="1" dirty="0">
                <a:solidFill>
                  <a:srgbClr val="002060"/>
                </a:solidFill>
                <a:latin typeface="微软雅黑" panose="020B0503020204020204" pitchFamily="34" charset="-122"/>
                <a:ea typeface="微软雅黑" panose="020B0503020204020204" pitchFamily="34" charset="-122"/>
              </a:rPr>
              <a:t>·</a:t>
            </a:r>
            <a:r>
              <a:rPr lang="zh-CN" altLang="en-US" b="1" dirty="0">
                <a:solidFill>
                  <a:srgbClr val="002060"/>
                </a:solidFill>
                <a:latin typeface="微软雅黑" panose="020B0503020204020204" pitchFamily="34" charset="-122"/>
                <a:ea typeface="微软雅黑" panose="020B0503020204020204" pitchFamily="34" charset="-122"/>
              </a:rPr>
              <a:t>诺依曼架构。这种架构特点是“</a:t>
            </a:r>
            <a:r>
              <a:rPr lang="zh-CN" altLang="en-US" b="1" dirty="0">
                <a:latin typeface="微软雅黑" panose="020B0503020204020204" pitchFamily="34" charset="-122"/>
                <a:ea typeface="微软雅黑" panose="020B0503020204020204" pitchFamily="34" charset="-122"/>
              </a:rPr>
              <a:t>程序存储</a:t>
            </a:r>
            <a:r>
              <a:rPr lang="zh-CN" altLang="en-US" b="1" dirty="0">
                <a:solidFill>
                  <a:srgbClr val="002060"/>
                </a:solidFill>
                <a:latin typeface="微软雅黑" panose="020B0503020204020204" pitchFamily="34" charset="-122"/>
                <a:ea typeface="微软雅黑" panose="020B0503020204020204" pitchFamily="34" charset="-122"/>
              </a:rPr>
              <a:t>，共享数据，顺序执行”，需要</a:t>
            </a:r>
            <a:r>
              <a:rPr lang="en-US" altLang="zh-CN" b="1" dirty="0">
                <a:solidFill>
                  <a:srgbClr val="002060"/>
                </a:solidFill>
                <a:latin typeface="微软雅黑" panose="020B0503020204020204" pitchFamily="34" charset="-122"/>
                <a:ea typeface="微软雅黑" panose="020B0503020204020204" pitchFamily="34" charset="-122"/>
              </a:rPr>
              <a:t>CPU </a:t>
            </a:r>
            <a:r>
              <a:rPr lang="zh-CN" altLang="en-US" b="1" dirty="0">
                <a:solidFill>
                  <a:srgbClr val="002060"/>
                </a:solidFill>
                <a:latin typeface="微软雅黑" panose="020B0503020204020204" pitchFamily="34" charset="-122"/>
                <a:ea typeface="微软雅黑" panose="020B0503020204020204" pitchFamily="34" charset="-122"/>
              </a:rPr>
              <a:t>从存储器取出指令和数据进行相应的计算。</a:t>
            </a:r>
            <a:endParaRPr lang="zh-CN" altLang="en-US" b="1"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spd="slow" advTm="6023"/>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356" y="878241"/>
            <a:ext cx="11593288" cy="1254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提升能效</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8" name="内容占位符 2"/>
          <p:cNvSpPr txBox="1"/>
          <p:nvPr/>
        </p:nvSpPr>
        <p:spPr bwMode="auto">
          <a:xfrm>
            <a:off x="191344" y="1505549"/>
            <a:ext cx="10153128" cy="499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lnSpc>
                <a:spcPct val="150000"/>
              </a:lnSpc>
              <a:spcBef>
                <a:spcPts val="0"/>
              </a:spcBef>
              <a:spcAft>
                <a:spcPts val="1200"/>
              </a:spcAft>
              <a:buClr>
                <a:srgbClr val="002060"/>
              </a:buClr>
              <a:buSzPct val="120000"/>
            </a:pPr>
            <a:r>
              <a:rPr lang="zh-CN" altLang="en-US" sz="2000" kern="0" dirty="0">
                <a:solidFill>
                  <a:srgbClr val="C00000"/>
                </a:solidFill>
                <a:latin typeface="微软雅黑" panose="020B0503020204020204" pitchFamily="34" charset="-122"/>
                <a:ea typeface="微软雅黑" panose="020B0503020204020204" pitchFamily="34" charset="-122"/>
              </a:rPr>
              <a:t>解决方法</a:t>
            </a:r>
            <a:r>
              <a:rPr lang="en-US" altLang="zh-CN" sz="2000" kern="0" dirty="0">
                <a:solidFill>
                  <a:srgbClr val="002060"/>
                </a:solidFill>
                <a:latin typeface="微软雅黑" panose="020B0503020204020204" pitchFamily="34" charset="-122"/>
                <a:ea typeface="微软雅黑" panose="020B0503020204020204" pitchFamily="34" charset="-122"/>
              </a:rPr>
              <a:t>: </a:t>
            </a:r>
            <a:r>
              <a:rPr lang="zh-CN" altLang="en-US" sz="2000" kern="0" dirty="0">
                <a:solidFill>
                  <a:srgbClr val="0070C0"/>
                </a:solidFill>
                <a:latin typeface="微软雅黑" panose="020B0503020204020204" pitchFamily="34" charset="-122"/>
                <a:ea typeface="微软雅黑" panose="020B0503020204020204" pitchFamily="34" charset="-122"/>
              </a:rPr>
              <a:t>固定同层的字长</a:t>
            </a:r>
            <a:r>
              <a:rPr lang="zh-CN" altLang="en-US" sz="2000" kern="0" dirty="0">
                <a:solidFill>
                  <a:srgbClr val="002060"/>
                </a:solidFill>
                <a:latin typeface="微软雅黑" panose="020B0503020204020204" pitchFamily="34" charset="-122"/>
                <a:ea typeface="微软雅黑" panose="020B0503020204020204" pitchFamily="34" charset="-122"/>
              </a:rPr>
              <a:t>和小数部分长度，动态</a:t>
            </a:r>
            <a:r>
              <a:rPr lang="zh-CN" altLang="en-US" sz="2000" kern="0" dirty="0">
                <a:solidFill>
                  <a:srgbClr val="0070C0"/>
                </a:solidFill>
                <a:latin typeface="微软雅黑" panose="020B0503020204020204" pitchFamily="34" charset="-122"/>
                <a:ea typeface="微软雅黑" panose="020B0503020204020204" pitchFamily="34" charset="-122"/>
              </a:rPr>
              <a:t>调整不同层的字长</a:t>
            </a:r>
            <a:r>
              <a:rPr lang="zh-CN" altLang="en-US" sz="2000" kern="0" dirty="0">
                <a:solidFill>
                  <a:srgbClr val="002060"/>
                </a:solidFill>
                <a:latin typeface="微软雅黑" panose="020B0503020204020204" pitchFamily="34" charset="-122"/>
                <a:ea typeface="微软雅黑" panose="020B0503020204020204" pitchFamily="34" charset="-122"/>
              </a:rPr>
              <a:t>和小数部分长度</a:t>
            </a:r>
            <a:endParaRPr lang="en-US" altLang="zh-CN" sz="2000" kern="0" dirty="0">
              <a:solidFill>
                <a:srgbClr val="002060"/>
              </a:solidFill>
              <a:latin typeface="微软雅黑" panose="020B0503020204020204" pitchFamily="34" charset="-122"/>
              <a:ea typeface="微软雅黑" panose="020B0503020204020204" pitchFamily="34" charset="-122"/>
            </a:endParaRPr>
          </a:p>
        </p:txBody>
      </p:sp>
      <p:sp>
        <p:nvSpPr>
          <p:cNvPr id="14" name="内容占位符 2"/>
          <p:cNvSpPr txBox="1"/>
          <p:nvPr/>
        </p:nvSpPr>
        <p:spPr bwMode="auto">
          <a:xfrm>
            <a:off x="241286" y="5325280"/>
            <a:ext cx="10704857" cy="499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lnSpc>
                <a:spcPct val="150000"/>
              </a:lnSpc>
              <a:spcBef>
                <a:spcPts val="0"/>
              </a:spcBef>
              <a:spcAft>
                <a:spcPts val="1200"/>
              </a:spcAft>
              <a:buClr>
                <a:srgbClr val="002060"/>
              </a:buClr>
              <a:buSzPct val="120000"/>
            </a:pPr>
            <a:r>
              <a:rPr lang="zh-CN" altLang="en-US" sz="2000" kern="0" dirty="0">
                <a:solidFill>
                  <a:srgbClr val="C00000"/>
                </a:solidFill>
                <a:latin typeface="微软雅黑" panose="020B0503020204020204" pitchFamily="34" charset="-122"/>
                <a:ea typeface="微软雅黑" panose="020B0503020204020204" pitchFamily="34" charset="-122"/>
              </a:rPr>
              <a:t>在线学习的小数字长选取方法</a:t>
            </a:r>
            <a:r>
              <a:rPr lang="en-US" altLang="zh-CN" sz="2000" kern="0" dirty="0">
                <a:solidFill>
                  <a:srgbClr val="002060"/>
                </a:solidFill>
                <a:latin typeface="微软雅黑" panose="020B0503020204020204" pitchFamily="34" charset="-122"/>
                <a:ea typeface="微软雅黑" panose="020B0503020204020204" pitchFamily="34" charset="-122"/>
              </a:rPr>
              <a:t>: </a:t>
            </a:r>
            <a:r>
              <a:rPr lang="zh-CN" altLang="en-US" sz="2000" kern="0" dirty="0">
                <a:solidFill>
                  <a:srgbClr val="002060"/>
                </a:solidFill>
                <a:latin typeface="微软雅黑" panose="020B0503020204020204" pitchFamily="34" charset="-122"/>
                <a:ea typeface="微软雅黑" panose="020B0503020204020204" pitchFamily="34" charset="-122"/>
              </a:rPr>
              <a:t>通过</a:t>
            </a:r>
            <a:r>
              <a:rPr lang="zh-CN" altLang="en-US" sz="2000" kern="0" dirty="0">
                <a:solidFill>
                  <a:srgbClr val="0070C0"/>
                </a:solidFill>
                <a:latin typeface="微软雅黑" panose="020B0503020204020204" pitchFamily="34" charset="-122"/>
                <a:ea typeface="微软雅黑" panose="020B0503020204020204" pitchFamily="34" charset="-122"/>
              </a:rPr>
              <a:t>数据溢出监测</a:t>
            </a:r>
            <a:r>
              <a:rPr lang="zh-CN" altLang="en-US" sz="2000" kern="0" dirty="0">
                <a:solidFill>
                  <a:srgbClr val="002060"/>
                </a:solidFill>
                <a:latin typeface="微软雅黑" panose="020B0503020204020204" pitchFamily="34" charset="-122"/>
                <a:ea typeface="微软雅黑" panose="020B0503020204020204" pitchFamily="34" charset="-122"/>
              </a:rPr>
              <a:t>设计一种</a:t>
            </a:r>
            <a:r>
              <a:rPr lang="zh-CN" altLang="en-US" sz="2000" kern="0" dirty="0">
                <a:solidFill>
                  <a:srgbClr val="0070C0"/>
                </a:solidFill>
                <a:latin typeface="微软雅黑" panose="020B0503020204020204" pitchFamily="34" charset="-122"/>
                <a:ea typeface="微软雅黑" panose="020B0503020204020204" pitchFamily="34" charset="-122"/>
              </a:rPr>
              <a:t>小数字长在线动态自调节</a:t>
            </a:r>
            <a:r>
              <a:rPr lang="zh-CN" altLang="en-US" sz="2000" kern="0" dirty="0">
                <a:solidFill>
                  <a:srgbClr val="002060"/>
                </a:solidFill>
                <a:latin typeface="微软雅黑" panose="020B0503020204020204" pitchFamily="34" charset="-122"/>
                <a:ea typeface="微软雅黑" panose="020B0503020204020204" pitchFamily="34" charset="-122"/>
              </a:rPr>
              <a:t>方法</a:t>
            </a:r>
            <a:endParaRPr lang="en-US" altLang="zh-CN" sz="2000" kern="0" dirty="0">
              <a:solidFill>
                <a:srgbClr val="002060"/>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a:stretch>
            <a:fillRect/>
          </a:stretch>
        </p:blipFill>
        <p:spPr>
          <a:xfrm>
            <a:off x="1631504" y="2198956"/>
            <a:ext cx="7750549" cy="2851200"/>
          </a:xfrm>
          <a:prstGeom prst="rect">
            <a:avLst/>
          </a:prstGeom>
        </p:spPr>
      </p:pic>
    </p:spTree>
  </p:cSld>
  <p:clrMapOvr>
    <a:masterClrMapping/>
  </p:clrMapOvr>
  <p:transition advClick="0" advTm="18369"/>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356" y="878240"/>
            <a:ext cx="11593288" cy="5101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提升能效</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547370" lvl="0" indent="-273685">
              <a:lnSpc>
                <a:spcPct val="150000"/>
              </a:lnSpc>
              <a:spcBef>
                <a:spcPts val="0"/>
              </a:spcBef>
              <a:buClr>
                <a:srgbClr val="002060"/>
              </a:buClr>
              <a:buSzPct val="100000"/>
              <a:buFont typeface="Wingdings" panose="05000000000000000000" pitchFamily="2" charset="2"/>
              <a:buChar char="u"/>
            </a:pPr>
            <a:r>
              <a:rPr lang="zh-CN" altLang="en-US" sz="2400" kern="0" dirty="0">
                <a:solidFill>
                  <a:srgbClr val="002060"/>
                </a:solidFill>
                <a:latin typeface="微软雅黑" panose="020B0503020204020204" pitchFamily="34" charset="-122"/>
                <a:ea typeface="微软雅黑" panose="020B0503020204020204" pitchFamily="34" charset="-122"/>
              </a:rPr>
              <a:t> 自调节分层动态定点法</a:t>
            </a:r>
            <a:endParaRPr lang="zh-CN" altLang="en-US" sz="2400" kern="0" dirty="0">
              <a:solidFill>
                <a:srgbClr val="002060"/>
              </a:solidFill>
              <a:latin typeface="微软雅黑" panose="020B0503020204020204" pitchFamily="34" charset="-122"/>
              <a:ea typeface="微软雅黑" panose="020B0503020204020204" pitchFamily="34" charset="-122"/>
            </a:endParaRPr>
          </a:p>
          <a:p>
            <a:pPr marL="547370" lvl="0" indent="-273685">
              <a:lnSpc>
                <a:spcPct val="150000"/>
              </a:lnSpc>
              <a:spcBef>
                <a:spcPts val="0"/>
              </a:spcBef>
              <a:buClr>
                <a:srgbClr val="002060"/>
              </a:buClr>
              <a:buSzPct val="100000"/>
              <a:buFont typeface="Wingdings" panose="05000000000000000000" pitchFamily="2" charset="2"/>
              <a:buChar char="u"/>
            </a:pPr>
            <a:endParaRPr lang="en-US" altLang="zh-CN" sz="2400" kern="0" dirty="0">
              <a:solidFill>
                <a:srgbClr val="002060"/>
              </a:solidFill>
              <a:latin typeface="微软雅黑" panose="020B0503020204020204" pitchFamily="34" charset="-122"/>
              <a:ea typeface="微软雅黑" panose="020B0503020204020204" pitchFamily="34" charset="-122"/>
            </a:endParaRPr>
          </a:p>
          <a:p>
            <a:pPr>
              <a:lnSpc>
                <a:spcPct val="150000"/>
              </a:lnSpc>
              <a:spcBef>
                <a:spcPts val="0"/>
              </a:spcBef>
              <a:buClr>
                <a:srgbClr val="002060"/>
              </a:buClr>
              <a:buSzPct val="100000"/>
            </a:pP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6" name="矩形: 圆角 15"/>
          <p:cNvSpPr/>
          <p:nvPr/>
        </p:nvSpPr>
        <p:spPr bwMode="auto">
          <a:xfrm>
            <a:off x="407368" y="2204864"/>
            <a:ext cx="11377264" cy="4392487"/>
          </a:xfrm>
          <a:prstGeom prst="roundRect">
            <a:avLst>
              <a:gd name="adj" fmla="val 7534"/>
            </a:avLst>
          </a:prstGeom>
          <a:noFill/>
          <a:ln w="19050" cap="flat" cmpd="sng" algn="ctr">
            <a:solidFill>
              <a:srgbClr val="002060"/>
            </a:solidFill>
            <a:prstDash val="solid"/>
            <a:round/>
            <a:headEnd type="none" w="med" len="med"/>
            <a:tailEnd type="none" w="med" len="med"/>
          </a:ln>
          <a:effectLst>
            <a:outerShdw blurRad="50800" dist="38100" dir="8100000" algn="tr" rotWithShape="0">
              <a:prstClr val="black">
                <a:alpha val="40000"/>
              </a:prstClr>
            </a:outerShdw>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内容占位符 2"/>
          <p:cNvSpPr txBox="1"/>
          <p:nvPr/>
        </p:nvSpPr>
        <p:spPr bwMode="auto">
          <a:xfrm>
            <a:off x="5903314" y="2538313"/>
            <a:ext cx="5280919" cy="4001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lnSpc>
                <a:spcPct val="150000"/>
              </a:lnSpc>
              <a:spcBef>
                <a:spcPts val="0"/>
              </a:spcBef>
              <a:spcAft>
                <a:spcPts val="1200"/>
              </a:spcAft>
              <a:buClr>
                <a:srgbClr val="002060"/>
              </a:buClr>
              <a:buSzPct val="120000"/>
            </a:pPr>
            <a:r>
              <a:rPr lang="en-US" altLang="zh-CN" sz="2400" kern="0" dirty="0">
                <a:solidFill>
                  <a:srgbClr val="C00000"/>
                </a:solidFill>
                <a:latin typeface="微软雅黑" panose="020B0503020204020204" pitchFamily="34" charset="-122"/>
                <a:ea typeface="微软雅黑" panose="020B0503020204020204" pitchFamily="34" charset="-122"/>
              </a:rPr>
              <a:t>DNPU</a:t>
            </a:r>
            <a:r>
              <a:rPr lang="zh-CN" altLang="en-US" sz="2400" kern="0" dirty="0">
                <a:solidFill>
                  <a:srgbClr val="C00000"/>
                </a:solidFill>
                <a:latin typeface="微软雅黑" panose="020B0503020204020204" pitchFamily="34" charset="-122"/>
                <a:ea typeface="微软雅黑" panose="020B0503020204020204" pitchFamily="34" charset="-122"/>
              </a:rPr>
              <a:t>溢出监测调整字长的方法</a:t>
            </a:r>
            <a:r>
              <a:rPr lang="en-US" altLang="zh-CN" sz="2400" kern="0" dirty="0">
                <a:solidFill>
                  <a:srgbClr val="002060"/>
                </a:solidFill>
                <a:latin typeface="微软雅黑" panose="020B0503020204020204" pitchFamily="34" charset="-122"/>
                <a:ea typeface="微软雅黑" panose="020B0503020204020204" pitchFamily="34" charset="-122"/>
              </a:rPr>
              <a:t>:</a:t>
            </a:r>
            <a:r>
              <a:rPr lang="zh-CN" altLang="en-US" sz="2400" kern="0" dirty="0">
                <a:solidFill>
                  <a:srgbClr val="002060"/>
                </a:solidFill>
                <a:latin typeface="微软雅黑" panose="020B0503020204020204" pitchFamily="34" charset="-122"/>
                <a:ea typeface="微软雅黑" panose="020B0503020204020204" pitchFamily="34" charset="-122"/>
              </a:rPr>
              <a:t>设计一个溢出计数器，当溢出概率大于</a:t>
            </a:r>
            <a:r>
              <a:rPr lang="en-US" altLang="zh-CN" sz="2400" kern="0" dirty="0">
                <a:solidFill>
                  <a:srgbClr val="002060"/>
                </a:solidFill>
                <a:latin typeface="微软雅黑" panose="020B0503020204020204" pitchFamily="34" charset="-122"/>
                <a:ea typeface="微软雅黑" panose="020B0503020204020204" pitchFamily="34" charset="-122"/>
              </a:rPr>
              <a:t>0.2%</a:t>
            </a:r>
            <a:r>
              <a:rPr lang="zh-CN" altLang="en-US" sz="2400" kern="0" dirty="0">
                <a:solidFill>
                  <a:srgbClr val="002060"/>
                </a:solidFill>
                <a:latin typeface="微软雅黑" panose="020B0503020204020204" pitchFamily="34" charset="-122"/>
                <a:ea typeface="微软雅黑" panose="020B0503020204020204" pitchFamily="34" charset="-122"/>
              </a:rPr>
              <a:t>时，减少字长中的小数部分长度。</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lvl="1" algn="just">
              <a:lnSpc>
                <a:spcPct val="150000"/>
              </a:lnSpc>
              <a:spcBef>
                <a:spcPts val="0"/>
              </a:spcBef>
              <a:spcAft>
                <a:spcPts val="1200"/>
              </a:spcAft>
              <a:buClr>
                <a:srgbClr val="002060"/>
              </a:buClr>
              <a:buSzPct val="120000"/>
            </a:pPr>
            <a:r>
              <a:rPr lang="en-US" altLang="zh-CN" sz="2400" kern="0" dirty="0">
                <a:solidFill>
                  <a:srgbClr val="C00000"/>
                </a:solidFill>
                <a:latin typeface="微软雅黑" panose="020B0503020204020204" pitchFamily="34" charset="-122"/>
                <a:ea typeface="微软雅黑" panose="020B0503020204020204" pitchFamily="34" charset="-122"/>
              </a:rPr>
              <a:t>DNPU</a:t>
            </a:r>
            <a:r>
              <a:rPr lang="zh-CN" altLang="en-US" sz="2400" kern="0" dirty="0">
                <a:solidFill>
                  <a:srgbClr val="C00000"/>
                </a:solidFill>
                <a:latin typeface="微软雅黑" panose="020B0503020204020204" pitchFamily="34" charset="-122"/>
                <a:ea typeface="微软雅黑" panose="020B0503020204020204" pitchFamily="34" charset="-122"/>
              </a:rPr>
              <a:t>的优势</a:t>
            </a:r>
            <a:r>
              <a:rPr lang="en-US" altLang="zh-CN" sz="2400" kern="0" dirty="0">
                <a:solidFill>
                  <a:srgbClr val="002060"/>
                </a:solidFill>
                <a:latin typeface="微软雅黑" panose="020B0503020204020204" pitchFamily="34" charset="-122"/>
                <a:ea typeface="微软雅黑" panose="020B0503020204020204" pitchFamily="34" charset="-122"/>
              </a:rPr>
              <a:t>:</a:t>
            </a:r>
            <a:r>
              <a:rPr lang="zh-CN" altLang="en-US" sz="2400" kern="0" dirty="0">
                <a:solidFill>
                  <a:srgbClr val="002060"/>
                </a:solidFill>
                <a:latin typeface="微软雅黑" panose="020B0503020204020204" pitchFamily="34" charset="-122"/>
                <a:ea typeface="微软雅黑" panose="020B0503020204020204" pitchFamily="34" charset="-122"/>
              </a:rPr>
              <a:t>无需片外学习，整个过程用到的</a:t>
            </a:r>
            <a:r>
              <a:rPr lang="zh-CN" altLang="en-US" sz="2400" kern="0" dirty="0">
                <a:solidFill>
                  <a:srgbClr val="0070C0"/>
                </a:solidFill>
                <a:latin typeface="微软雅黑" panose="020B0503020204020204" pitchFamily="34" charset="-122"/>
                <a:ea typeface="微软雅黑" panose="020B0503020204020204" pitchFamily="34" charset="-122"/>
              </a:rPr>
              <a:t>字长更短</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endParaRPr lang="en-US" altLang="zh-CN" kern="0" dirty="0">
              <a:solidFill>
                <a:srgbClr val="002060"/>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rotWithShape="1">
          <a:blip r:embed="rId1"/>
          <a:srcRect l="10559" b="16182"/>
          <a:stretch>
            <a:fillRect/>
          </a:stretch>
        </p:blipFill>
        <p:spPr>
          <a:xfrm>
            <a:off x="727695" y="2348880"/>
            <a:ext cx="5091965" cy="3531630"/>
          </a:xfrm>
          <a:prstGeom prst="rect">
            <a:avLst/>
          </a:prstGeom>
        </p:spPr>
      </p:pic>
      <p:sp>
        <p:nvSpPr>
          <p:cNvPr id="9" name="矩形 8"/>
          <p:cNvSpPr/>
          <p:nvPr/>
        </p:nvSpPr>
        <p:spPr>
          <a:xfrm>
            <a:off x="-302513" y="5934175"/>
            <a:ext cx="7152379" cy="400110"/>
          </a:xfrm>
          <a:prstGeom prst="rect">
            <a:avLst/>
          </a:prstGeom>
        </p:spPr>
        <p:txBody>
          <a:bodyPr wrap="square">
            <a:spAutoFit/>
          </a:bodyPr>
          <a:lstStyle/>
          <a:p>
            <a:pPr algn="ctr"/>
            <a:r>
              <a:rPr lang="zh-CN" altLang="en-US" sz="2000" b="1" dirty="0">
                <a:solidFill>
                  <a:srgbClr val="002060"/>
                </a:solidFill>
                <a:latin typeface="微软雅黑" panose="020B0503020204020204" pitchFamily="34" charset="-122"/>
                <a:ea typeface="微软雅黑" panose="020B0503020204020204" pitchFamily="34" charset="-122"/>
              </a:rPr>
              <a:t>三种方法的整数字长与准确性关系的对比图</a:t>
            </a:r>
            <a:endParaRPr lang="zh-CN" altLang="en-US" sz="2000" b="1"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advClick="0" advTm="18369"/>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356" y="878241"/>
            <a:ext cx="11593288" cy="1326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提升能效：权重量化</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a:lnSpc>
                <a:spcPct val="150000"/>
              </a:lnSpc>
              <a:spcBef>
                <a:spcPts val="0"/>
              </a:spcBef>
              <a:buClr>
                <a:srgbClr val="002060"/>
              </a:buClr>
              <a:buSzPct val="100000"/>
            </a:pP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a:stretch>
            <a:fillRect/>
          </a:stretch>
        </p:blipFill>
        <p:spPr>
          <a:xfrm>
            <a:off x="1127448" y="1450375"/>
            <a:ext cx="9073008" cy="2578567"/>
          </a:xfrm>
          <a:prstGeom prst="rect">
            <a:avLst/>
          </a:prstGeom>
        </p:spPr>
      </p:pic>
      <p:pic>
        <p:nvPicPr>
          <p:cNvPr id="7" name="图片 6"/>
          <p:cNvPicPr>
            <a:picLocks noChangeAspect="1"/>
          </p:cNvPicPr>
          <p:nvPr/>
        </p:nvPicPr>
        <p:blipFill>
          <a:blip r:embed="rId2"/>
          <a:stretch>
            <a:fillRect/>
          </a:stretch>
        </p:blipFill>
        <p:spPr>
          <a:xfrm>
            <a:off x="1523365" y="4015740"/>
            <a:ext cx="8281035" cy="2829560"/>
          </a:xfrm>
          <a:prstGeom prst="rect">
            <a:avLst/>
          </a:prstGeom>
        </p:spPr>
      </p:pic>
    </p:spTree>
  </p:cSld>
  <p:clrMapOvr>
    <a:masterClrMapping/>
  </p:clrMapOvr>
  <p:transition advClick="0" advTm="18369"/>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63352" y="878241"/>
            <a:ext cx="11593288" cy="1398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提升能效</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547370" lvl="0" indent="-273685">
              <a:lnSpc>
                <a:spcPct val="150000"/>
              </a:lnSpc>
              <a:spcBef>
                <a:spcPts val="0"/>
              </a:spcBef>
              <a:buClr>
                <a:srgbClr val="002060"/>
              </a:buClr>
              <a:buSzPct val="100000"/>
              <a:buFont typeface="Wingdings" panose="05000000000000000000" pitchFamily="2" charset="2"/>
              <a:buChar char="u"/>
            </a:pPr>
            <a:r>
              <a:rPr lang="zh-CN" altLang="en-US" sz="2400" kern="0" dirty="0">
                <a:solidFill>
                  <a:srgbClr val="002060"/>
                </a:solidFill>
                <a:latin typeface="微软雅黑" panose="020B0503020204020204" pitchFamily="34" charset="-122"/>
                <a:ea typeface="微软雅黑" panose="020B0503020204020204" pitchFamily="34" charset="-122"/>
              </a:rPr>
              <a:t> 权重量化与基于查表的乘法器</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a:lnSpc>
                <a:spcPct val="150000"/>
              </a:lnSpc>
              <a:spcBef>
                <a:spcPts val="0"/>
              </a:spcBef>
              <a:buClr>
                <a:srgbClr val="002060"/>
              </a:buClr>
              <a:buSzPct val="100000"/>
            </a:pP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6085284" y="1124744"/>
            <a:ext cx="4893465" cy="5164149"/>
          </a:xfrm>
          <a:prstGeom prst="rect">
            <a:avLst/>
          </a:prstGeom>
        </p:spPr>
      </p:pic>
      <p:sp>
        <p:nvSpPr>
          <p:cNvPr id="10" name="矩形 9"/>
          <p:cNvSpPr/>
          <p:nvPr/>
        </p:nvSpPr>
        <p:spPr>
          <a:xfrm>
            <a:off x="623392" y="2290416"/>
            <a:ext cx="5538142" cy="1115177"/>
          </a:xfrm>
          <a:prstGeom prst="rect">
            <a:avLst/>
          </a:prstGeom>
        </p:spPr>
        <p:txBody>
          <a:bodyPr wrap="square">
            <a:spAutoFit/>
          </a:bodyPr>
          <a:lstStyle/>
          <a:p>
            <a:pPr>
              <a:lnSpc>
                <a:spcPct val="150000"/>
              </a:lnSpc>
              <a:spcBef>
                <a:spcPts val="1200"/>
              </a:spcBef>
              <a:buSzPct val="100000"/>
            </a:pP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步骤一： 输入与量化权重相乘</a:t>
            </a:r>
            <a:endPar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spcBef>
                <a:spcPts val="1200"/>
              </a:spcBef>
              <a:buSzPct val="100000"/>
            </a:pP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步骤二： </a:t>
            </a:r>
            <a:r>
              <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16</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个乘积结果存在</a:t>
            </a:r>
            <a:r>
              <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Q-table</a:t>
            </a:r>
            <a:r>
              <a:rPr lang="zh-CN" altLang="en-US"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rPr>
              <a:t>中</a:t>
            </a:r>
            <a:endParaRPr lang="en-US" altLang="zh-CN" sz="2000" b="1" dirty="0">
              <a:solidFill>
                <a:srgbClr val="002060"/>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8" name="图片 7"/>
          <p:cNvPicPr>
            <a:picLocks noChangeAspect="1"/>
          </p:cNvPicPr>
          <p:nvPr/>
        </p:nvPicPr>
        <p:blipFill>
          <a:blip r:embed="rId2"/>
          <a:stretch>
            <a:fillRect/>
          </a:stretch>
        </p:blipFill>
        <p:spPr>
          <a:xfrm>
            <a:off x="479376" y="4107551"/>
            <a:ext cx="4755839" cy="1872208"/>
          </a:xfrm>
          <a:prstGeom prst="rect">
            <a:avLst/>
          </a:prstGeom>
        </p:spPr>
      </p:pic>
    </p:spTree>
  </p:cSld>
  <p:clrMapOvr>
    <a:masterClrMapping/>
  </p:clrMapOvr>
  <p:transition advClick="0" advTm="18369"/>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63352" y="878241"/>
            <a:ext cx="11593288" cy="1398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提升能效</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547370" lvl="0" indent="-273685">
              <a:lnSpc>
                <a:spcPct val="150000"/>
              </a:lnSpc>
              <a:spcBef>
                <a:spcPts val="0"/>
              </a:spcBef>
              <a:buClr>
                <a:srgbClr val="002060"/>
              </a:buClr>
              <a:buSzPct val="100000"/>
              <a:buFont typeface="Wingdings" panose="05000000000000000000" pitchFamily="2" charset="2"/>
              <a:buChar char="u"/>
            </a:pPr>
            <a:r>
              <a:rPr lang="zh-CN" altLang="en-US" sz="2400" kern="0" dirty="0">
                <a:solidFill>
                  <a:srgbClr val="002060"/>
                </a:solidFill>
                <a:latin typeface="微软雅黑" panose="020B0503020204020204" pitchFamily="34" charset="-122"/>
                <a:ea typeface="微软雅黑" panose="020B0503020204020204" pitchFamily="34" charset="-122"/>
              </a:rPr>
              <a:t>基于查表的乘法器</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a:lnSpc>
                <a:spcPct val="150000"/>
              </a:lnSpc>
              <a:spcBef>
                <a:spcPts val="0"/>
              </a:spcBef>
              <a:buClr>
                <a:srgbClr val="002060"/>
              </a:buClr>
              <a:buSzPct val="100000"/>
            </a:pP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pic>
        <p:nvPicPr>
          <p:cNvPr id="1026" name="Picture 2" descr="这里写图片描述"/>
          <p:cNvPicPr>
            <a:picLocks noChangeAspect="1" noChangeArrowheads="1"/>
          </p:cNvPicPr>
          <p:nvPr/>
        </p:nvPicPr>
        <p:blipFill rotWithShape="1">
          <a:blip r:embed="rId1">
            <a:extLst>
              <a:ext uri="{28A0092B-C50C-407E-A947-70E740481C1C}">
                <a14:useLocalDpi xmlns:a14="http://schemas.microsoft.com/office/drawing/2010/main" val="0"/>
              </a:ext>
            </a:extLst>
          </a:blip>
          <a:srcRect t="15428"/>
          <a:stretch>
            <a:fillRect/>
          </a:stretch>
        </p:blipFill>
        <p:spPr bwMode="auto">
          <a:xfrm>
            <a:off x="2065655" y="2124075"/>
            <a:ext cx="8253730" cy="45440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Click="0" advTm="18369"/>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63352" y="878241"/>
            <a:ext cx="11593288" cy="1398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提升能效</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marL="547370" lvl="0" indent="-273685">
              <a:lnSpc>
                <a:spcPct val="150000"/>
              </a:lnSpc>
              <a:spcBef>
                <a:spcPts val="0"/>
              </a:spcBef>
              <a:buClr>
                <a:srgbClr val="002060"/>
              </a:buClr>
              <a:buSzPct val="100000"/>
              <a:buFont typeface="Wingdings" panose="05000000000000000000" pitchFamily="2" charset="2"/>
              <a:buChar char="u"/>
            </a:pPr>
            <a:r>
              <a:rPr lang="zh-CN" altLang="en-US" sz="2400" kern="0" dirty="0">
                <a:solidFill>
                  <a:srgbClr val="002060"/>
                </a:solidFill>
                <a:latin typeface="微软雅黑" panose="020B0503020204020204" pitchFamily="34" charset="-122"/>
                <a:ea typeface="微软雅黑" panose="020B0503020204020204" pitchFamily="34" charset="-122"/>
              </a:rPr>
              <a:t> 权重量化与基于查表的乘法器</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a:lnSpc>
                <a:spcPct val="150000"/>
              </a:lnSpc>
              <a:spcBef>
                <a:spcPts val="0"/>
              </a:spcBef>
              <a:buClr>
                <a:srgbClr val="002060"/>
              </a:buClr>
              <a:buSzPct val="100000"/>
            </a:pP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rcRect t="1694" r="2760"/>
          <a:stretch>
            <a:fillRect/>
          </a:stretch>
        </p:blipFill>
        <p:spPr>
          <a:xfrm>
            <a:off x="366395" y="2277110"/>
            <a:ext cx="6162040" cy="4201795"/>
          </a:xfrm>
          <a:prstGeom prst="rect">
            <a:avLst/>
          </a:prstGeom>
        </p:spPr>
      </p:pic>
      <p:sp>
        <p:nvSpPr>
          <p:cNvPr id="9" name="内容占位符 2"/>
          <p:cNvSpPr txBox="1"/>
          <p:nvPr/>
        </p:nvSpPr>
        <p:spPr bwMode="auto">
          <a:xfrm>
            <a:off x="6619568" y="1975347"/>
            <a:ext cx="5280919" cy="5810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lnSpc>
                <a:spcPct val="150000"/>
              </a:lnSpc>
              <a:spcBef>
                <a:spcPts val="0"/>
              </a:spcBef>
              <a:spcAft>
                <a:spcPts val="1200"/>
              </a:spcAft>
              <a:buClr>
                <a:srgbClr val="002060"/>
              </a:buClr>
              <a:buSzPct val="120000"/>
            </a:pPr>
            <a:r>
              <a:rPr lang="zh-CN" altLang="en-US" sz="2400" kern="0" dirty="0">
                <a:solidFill>
                  <a:srgbClr val="002060"/>
                </a:solidFill>
                <a:latin typeface="微软雅黑" panose="020B0503020204020204" pitchFamily="34" charset="-122"/>
                <a:ea typeface="微软雅黑" panose="020B0503020204020204" pitchFamily="34" charset="-122"/>
              </a:rPr>
              <a:t>量化</a:t>
            </a:r>
            <a:r>
              <a:rPr lang="en-US" altLang="zh-CN" sz="2400" kern="0" dirty="0">
                <a:solidFill>
                  <a:srgbClr val="002060"/>
                </a:solidFill>
                <a:latin typeface="微软雅黑" panose="020B0503020204020204" pitchFamily="34" charset="-122"/>
                <a:ea typeface="微软雅黑" panose="020B0503020204020204" pitchFamily="34" charset="-122"/>
              </a:rPr>
              <a:t>:</a:t>
            </a:r>
            <a:r>
              <a:rPr lang="zh-CN" altLang="en-US" sz="2400" kern="0" dirty="0">
                <a:solidFill>
                  <a:srgbClr val="002060"/>
                </a:solidFill>
                <a:latin typeface="微软雅黑" panose="020B0503020204020204" pitchFamily="34" charset="-122"/>
                <a:ea typeface="微软雅黑" panose="020B0503020204020204" pitchFamily="34" charset="-122"/>
              </a:rPr>
              <a:t> </a:t>
            </a:r>
            <a:r>
              <a:rPr lang="en-US" altLang="zh-CN" sz="2400" kern="0" dirty="0">
                <a:solidFill>
                  <a:srgbClr val="002060"/>
                </a:solidFill>
                <a:latin typeface="微软雅黑" panose="020B0503020204020204" pitchFamily="34" charset="-122"/>
                <a:ea typeface="微软雅黑" panose="020B0503020204020204" pitchFamily="34" charset="-122"/>
              </a:rPr>
              <a:t>16-bit </a:t>
            </a:r>
            <a:r>
              <a:rPr lang="zh-CN" altLang="en-US" sz="2400" kern="0" dirty="0">
                <a:solidFill>
                  <a:srgbClr val="002060"/>
                </a:solidFill>
                <a:latin typeface="微软雅黑" panose="020B0503020204020204" pitchFamily="34" charset="-122"/>
                <a:ea typeface="微软雅黑" panose="020B0503020204020204" pitchFamily="34" charset="-122"/>
              </a:rPr>
              <a:t>权重→</a:t>
            </a:r>
            <a:r>
              <a:rPr lang="en-US" altLang="zh-CN" sz="2400" kern="0" dirty="0">
                <a:solidFill>
                  <a:srgbClr val="002060"/>
                </a:solidFill>
                <a:latin typeface="微软雅黑" panose="020B0503020204020204" pitchFamily="34" charset="-122"/>
                <a:ea typeface="微软雅黑" panose="020B0503020204020204" pitchFamily="34" charset="-122"/>
              </a:rPr>
              <a:t>4-bit </a:t>
            </a:r>
            <a:r>
              <a:rPr lang="zh-CN" altLang="en-US" sz="2400" kern="0" dirty="0">
                <a:solidFill>
                  <a:srgbClr val="002060"/>
                </a:solidFill>
                <a:latin typeface="微软雅黑" panose="020B0503020204020204" pitchFamily="34" charset="-122"/>
                <a:ea typeface="微软雅黑" panose="020B0503020204020204" pitchFamily="34" charset="-122"/>
              </a:rPr>
              <a:t>索引值</a:t>
            </a:r>
            <a:endParaRPr lang="en-US" altLang="zh-CN" b="0" kern="0" dirty="0">
              <a:solidFill>
                <a:srgbClr val="002060"/>
              </a:solidFill>
              <a:latin typeface="微软雅黑" panose="020B0503020204020204" pitchFamily="34" charset="-122"/>
              <a:ea typeface="微软雅黑" panose="020B0503020204020204" pitchFamily="34" charset="-122"/>
            </a:endParaRPr>
          </a:p>
        </p:txBody>
      </p:sp>
      <p:sp>
        <p:nvSpPr>
          <p:cNvPr id="11" name="内容占位符 2"/>
          <p:cNvSpPr txBox="1"/>
          <p:nvPr/>
        </p:nvSpPr>
        <p:spPr bwMode="auto">
          <a:xfrm>
            <a:off x="6639538" y="2854569"/>
            <a:ext cx="5280919" cy="5810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lnSpc>
                <a:spcPct val="150000"/>
              </a:lnSpc>
              <a:spcBef>
                <a:spcPts val="0"/>
              </a:spcBef>
              <a:spcAft>
                <a:spcPts val="1200"/>
              </a:spcAft>
              <a:buClr>
                <a:srgbClr val="002060"/>
              </a:buClr>
              <a:buSzPct val="120000"/>
            </a:pPr>
            <a:r>
              <a:rPr lang="zh-CN" altLang="en-US" sz="2400" kern="0" dirty="0">
                <a:solidFill>
                  <a:srgbClr val="002060"/>
                </a:solidFill>
                <a:latin typeface="微软雅黑" panose="020B0503020204020204" pitchFamily="34" charset="-122"/>
                <a:ea typeface="微软雅黑" panose="020B0503020204020204" pitchFamily="34" charset="-122"/>
              </a:rPr>
              <a:t>片外访存</a:t>
            </a:r>
            <a:r>
              <a:rPr lang="en-US" altLang="zh-CN" sz="2400" kern="0" dirty="0">
                <a:solidFill>
                  <a:srgbClr val="002060"/>
                </a:solidFill>
                <a:latin typeface="微软雅黑" panose="020B0503020204020204" pitchFamily="34" charset="-122"/>
                <a:ea typeface="微软雅黑" panose="020B0503020204020204" pitchFamily="34" charset="-122"/>
              </a:rPr>
              <a:t>: </a:t>
            </a:r>
            <a:r>
              <a:rPr lang="zh-CN" altLang="en-US" sz="2400" kern="0" dirty="0">
                <a:solidFill>
                  <a:srgbClr val="0070C0"/>
                </a:solidFill>
                <a:latin typeface="微软雅黑" panose="020B0503020204020204" pitchFamily="34" charset="-122"/>
                <a:ea typeface="微软雅黑" panose="020B0503020204020204" pitchFamily="34" charset="-122"/>
              </a:rPr>
              <a:t>权重访存量减少</a:t>
            </a:r>
            <a:r>
              <a:rPr lang="en-US" altLang="zh-CN" sz="2400" kern="0" dirty="0">
                <a:solidFill>
                  <a:srgbClr val="0070C0"/>
                </a:solidFill>
                <a:latin typeface="微软雅黑" panose="020B0503020204020204" pitchFamily="34" charset="-122"/>
                <a:ea typeface="微软雅黑" panose="020B0503020204020204" pitchFamily="34" charset="-122"/>
              </a:rPr>
              <a:t>75%</a:t>
            </a:r>
            <a:endParaRPr lang="en-US" altLang="zh-CN" sz="2400" b="0" kern="0" dirty="0">
              <a:solidFill>
                <a:srgbClr val="0070C0"/>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2"/>
          <a:stretch>
            <a:fillRect/>
          </a:stretch>
        </p:blipFill>
        <p:spPr>
          <a:xfrm>
            <a:off x="6902904" y="3712902"/>
            <a:ext cx="5025744" cy="2532911"/>
          </a:xfrm>
          <a:prstGeom prst="rect">
            <a:avLst/>
          </a:prstGeom>
        </p:spPr>
      </p:pic>
    </p:spTree>
  </p:cSld>
  <p:clrMapOvr>
    <a:masterClrMapping/>
  </p:clrMapOvr>
  <p:transition advClick="0" advTm="18369"/>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2063552" y="909408"/>
            <a:ext cx="7416824" cy="5070351"/>
          </a:xfrm>
          <a:prstGeom prst="rect">
            <a:avLst/>
          </a:prstGeom>
        </p:spPr>
      </p:pic>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356" y="878241"/>
            <a:ext cx="11593288" cy="750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a:t>
            </a:r>
            <a:r>
              <a:rPr lang="zh-CN" altLang="en-US" sz="2800" kern="0" dirty="0">
                <a:solidFill>
                  <a:srgbClr val="002060"/>
                </a:solidFill>
                <a:latin typeface="微软雅黑" panose="020B0503020204020204" pitchFamily="34" charset="-122"/>
                <a:ea typeface="微软雅黑" panose="020B0503020204020204" pitchFamily="34" charset="-122"/>
              </a:rPr>
              <a:t>芯片设计与性能</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11" name="内容占位符 2"/>
          <p:cNvSpPr txBox="1"/>
          <p:nvPr/>
        </p:nvSpPr>
        <p:spPr bwMode="auto">
          <a:xfrm>
            <a:off x="623392" y="6076686"/>
            <a:ext cx="110648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spcBef>
                <a:spcPts val="0"/>
              </a:spcBef>
              <a:spcAft>
                <a:spcPts val="1200"/>
              </a:spcAft>
              <a:buClr>
                <a:srgbClr val="002060"/>
              </a:buClr>
              <a:buSzPct val="120000"/>
            </a:pPr>
            <a:r>
              <a:rPr lang="zh-CN" altLang="en-US" sz="2400" kern="0" dirty="0">
                <a:solidFill>
                  <a:srgbClr val="002060"/>
                </a:solidFill>
                <a:latin typeface="微软雅黑" panose="020B0503020204020204" pitchFamily="34" charset="-122"/>
                <a:ea typeface="微软雅黑" panose="020B0503020204020204" pitchFamily="34" charset="-122"/>
              </a:rPr>
              <a:t>当处理器达到计算性能峰值时，</a:t>
            </a:r>
            <a:r>
              <a:rPr lang="en-US" altLang="zh-CN" sz="2400" kern="0" dirty="0">
                <a:solidFill>
                  <a:srgbClr val="002060"/>
                </a:solidFill>
                <a:latin typeface="微软雅黑" panose="020B0503020204020204" pitchFamily="34" charset="-122"/>
                <a:ea typeface="微软雅黑" panose="020B0503020204020204" pitchFamily="34" charset="-122"/>
              </a:rPr>
              <a:t>0.765V</a:t>
            </a:r>
            <a:r>
              <a:rPr lang="zh-CN" altLang="en-US" sz="2400" kern="0" dirty="0">
                <a:solidFill>
                  <a:srgbClr val="002060"/>
                </a:solidFill>
                <a:latin typeface="微软雅黑" panose="020B0503020204020204" pitchFamily="34" charset="-122"/>
                <a:ea typeface="微软雅黑" panose="020B0503020204020204" pitchFamily="34" charset="-122"/>
              </a:rPr>
              <a:t>和</a:t>
            </a:r>
            <a:r>
              <a:rPr lang="en-US" altLang="zh-CN" sz="2400" kern="0" dirty="0">
                <a:solidFill>
                  <a:srgbClr val="002060"/>
                </a:solidFill>
                <a:latin typeface="微软雅黑" panose="020B0503020204020204" pitchFamily="34" charset="-122"/>
                <a:ea typeface="微软雅黑" panose="020B0503020204020204" pitchFamily="34" charset="-122"/>
              </a:rPr>
              <a:t>1.1V</a:t>
            </a:r>
            <a:r>
              <a:rPr lang="zh-CN" altLang="en-US" sz="2400" kern="0" dirty="0">
                <a:solidFill>
                  <a:srgbClr val="002060"/>
                </a:solidFill>
                <a:latin typeface="微软雅黑" panose="020B0503020204020204" pitchFamily="34" charset="-122"/>
                <a:ea typeface="微软雅黑" panose="020B0503020204020204" pitchFamily="34" charset="-122"/>
              </a:rPr>
              <a:t>的功耗分别为</a:t>
            </a:r>
            <a:r>
              <a:rPr lang="en-US" altLang="zh-CN" sz="2400" kern="0" dirty="0">
                <a:solidFill>
                  <a:srgbClr val="002060"/>
                </a:solidFill>
                <a:latin typeface="微软雅黑" panose="020B0503020204020204" pitchFamily="34" charset="-122"/>
                <a:ea typeface="微软雅黑" panose="020B0503020204020204" pitchFamily="34" charset="-122"/>
              </a:rPr>
              <a:t>34.6</a:t>
            </a:r>
            <a:r>
              <a:rPr lang="zh-CN" altLang="en-US" sz="2400" kern="0" dirty="0">
                <a:solidFill>
                  <a:srgbClr val="002060"/>
                </a:solidFill>
                <a:latin typeface="微软雅黑" panose="020B0503020204020204" pitchFamily="34" charset="-122"/>
                <a:ea typeface="微软雅黑" panose="020B0503020204020204" pitchFamily="34" charset="-122"/>
              </a:rPr>
              <a:t>和</a:t>
            </a:r>
            <a:r>
              <a:rPr lang="en-US" altLang="zh-CN" sz="2400" kern="0" dirty="0">
                <a:solidFill>
                  <a:srgbClr val="002060"/>
                </a:solidFill>
                <a:latin typeface="微软雅黑" panose="020B0503020204020204" pitchFamily="34" charset="-122"/>
                <a:ea typeface="微软雅黑" panose="020B0503020204020204" pitchFamily="34" charset="-122"/>
              </a:rPr>
              <a:t>279mW</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advClick="0" advTm="18369"/>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5.3.4 </a:t>
            </a:r>
            <a:r>
              <a:rPr lang="zh-CN" altLang="en-US" sz="3600" b="1" dirty="0">
                <a:solidFill>
                  <a:srgbClr val="002060"/>
                </a:solidFill>
                <a:latin typeface="微软雅黑" panose="020B0503020204020204" pitchFamily="34" charset="-122"/>
                <a:ea typeface="微软雅黑" panose="020B0503020204020204" pitchFamily="34" charset="-122"/>
              </a:rPr>
              <a:t>异构架构的设计：</a:t>
            </a:r>
            <a:r>
              <a:rPr lang="en-US" altLang="zh-CN" sz="3600" b="1" dirty="0">
                <a:solidFill>
                  <a:srgbClr val="002060"/>
                </a:solidFill>
                <a:latin typeface="微软雅黑" panose="020B0503020204020204" pitchFamily="34" charset="-122"/>
                <a:ea typeface="微软雅黑" panose="020B0503020204020204" pitchFamily="34" charset="-122"/>
              </a:rPr>
              <a:t>DNPU</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356" y="908720"/>
            <a:ext cx="11593288" cy="5101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芯片设计与性能</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pic>
        <p:nvPicPr>
          <p:cNvPr id="2050" name="Picture 2" descr="这里写图片描述"/>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07368" y="1571468"/>
            <a:ext cx="4824536" cy="213712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这里写图片描述"/>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7368" y="3859713"/>
            <a:ext cx="4712302" cy="285363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这里写图片描述"/>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4938" y="1667621"/>
            <a:ext cx="5688632" cy="219209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这里写图片描述"/>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82423" y="4268902"/>
            <a:ext cx="5688632" cy="19286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Click="0" advTm="18369"/>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5.3.5 </a:t>
            </a:r>
            <a:r>
              <a:rPr lang="zh-CN" altLang="en-US" sz="3600" b="1" dirty="0">
                <a:solidFill>
                  <a:srgbClr val="002060"/>
                </a:solidFill>
                <a:latin typeface="微软雅黑" panose="020B0503020204020204" pitchFamily="34" charset="-122"/>
                <a:ea typeface="微软雅黑" panose="020B0503020204020204" pitchFamily="34" charset="-122"/>
              </a:rPr>
              <a:t>异构架构的未来发展趋势</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299356" y="878240"/>
            <a:ext cx="11629292" cy="5101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讨论</a:t>
            </a: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6" name="矩形: 圆角 15"/>
          <p:cNvSpPr/>
          <p:nvPr/>
        </p:nvSpPr>
        <p:spPr bwMode="auto">
          <a:xfrm>
            <a:off x="407368" y="1628800"/>
            <a:ext cx="11377264" cy="4968551"/>
          </a:xfrm>
          <a:prstGeom prst="roundRect">
            <a:avLst>
              <a:gd name="adj" fmla="val 7534"/>
            </a:avLst>
          </a:prstGeom>
          <a:noFill/>
          <a:ln w="19050" cap="flat" cmpd="sng" algn="ctr">
            <a:solidFill>
              <a:srgbClr val="002060"/>
            </a:solidFill>
            <a:prstDash val="solid"/>
            <a:round/>
            <a:headEnd type="none" w="med" len="med"/>
            <a:tailEnd type="none" w="med" len="med"/>
          </a:ln>
          <a:effectLst>
            <a:outerShdw blurRad="50800" dist="38100" dir="8100000" algn="tr" rotWithShape="0">
              <a:prstClr val="black">
                <a:alpha val="40000"/>
              </a:prstClr>
            </a:outerShdw>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pic>
        <p:nvPicPr>
          <p:cNvPr id="4" name="图片 3"/>
          <p:cNvPicPr>
            <a:picLocks noChangeAspect="1"/>
          </p:cNvPicPr>
          <p:nvPr/>
        </p:nvPicPr>
        <p:blipFill rotWithShape="1">
          <a:blip r:embed="rId1"/>
          <a:srcRect b="14629"/>
          <a:stretch>
            <a:fillRect/>
          </a:stretch>
        </p:blipFill>
        <p:spPr>
          <a:xfrm>
            <a:off x="695400" y="1916832"/>
            <a:ext cx="5504214" cy="3600400"/>
          </a:xfrm>
          <a:prstGeom prst="rect">
            <a:avLst/>
          </a:prstGeom>
        </p:spPr>
      </p:pic>
      <p:sp>
        <p:nvSpPr>
          <p:cNvPr id="10" name="内容占位符 2"/>
          <p:cNvSpPr txBox="1"/>
          <p:nvPr/>
        </p:nvSpPr>
        <p:spPr bwMode="auto">
          <a:xfrm>
            <a:off x="6023992" y="2201082"/>
            <a:ext cx="5623550" cy="2954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spcBef>
                <a:spcPts val="0"/>
              </a:spcBef>
              <a:spcAft>
                <a:spcPts val="1200"/>
              </a:spcAft>
              <a:buClr>
                <a:srgbClr val="002060"/>
              </a:buClr>
              <a:buSzPct val="120000"/>
            </a:pPr>
            <a:r>
              <a:rPr lang="zh-CN" altLang="en-US" kern="0" dirty="0">
                <a:solidFill>
                  <a:srgbClr val="C00000"/>
                </a:solidFill>
                <a:latin typeface="微软雅黑" panose="020B0503020204020204" pitchFamily="34" charset="-122"/>
                <a:ea typeface="微软雅黑" panose="020B0503020204020204" pitchFamily="34" charset="-122"/>
              </a:rPr>
              <a:t>现有神经形态芯片</a:t>
            </a:r>
            <a:r>
              <a:rPr lang="zh-CN" altLang="en-US" kern="0" dirty="0">
                <a:solidFill>
                  <a:srgbClr val="002060"/>
                </a:solidFill>
                <a:latin typeface="微软雅黑" panose="020B0503020204020204" pitchFamily="34" charset="-122"/>
                <a:ea typeface="微软雅黑" panose="020B0503020204020204" pitchFamily="34" charset="-122"/>
              </a:rPr>
              <a:t> </a:t>
            </a:r>
            <a:r>
              <a:rPr lang="en-US" altLang="zh-CN" kern="0" dirty="0">
                <a:solidFill>
                  <a:srgbClr val="002060"/>
                </a:solidFill>
                <a:latin typeface="微软雅黑" panose="020B0503020204020204" pitchFamily="34" charset="-122"/>
                <a:ea typeface="微软雅黑" panose="020B0503020204020204" pitchFamily="34" charset="-122"/>
              </a:rPr>
              <a:t>:</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依赖于特殊算法</a:t>
            </a:r>
            <a:r>
              <a:rPr lang="en-US" altLang="zh-CN" kern="0" dirty="0">
                <a:solidFill>
                  <a:srgbClr val="002060"/>
                </a:solidFill>
                <a:latin typeface="微软雅黑" panose="020B0503020204020204" pitchFamily="34" charset="-122"/>
                <a:ea typeface="微软雅黑" panose="020B0503020204020204" pitchFamily="34" charset="-122"/>
              </a:rPr>
              <a:t>, </a:t>
            </a:r>
            <a:r>
              <a:rPr lang="zh-CN" altLang="en-US" kern="0" dirty="0">
                <a:solidFill>
                  <a:srgbClr val="002060"/>
                </a:solidFill>
                <a:latin typeface="微软雅黑" panose="020B0503020204020204" pitchFamily="34" charset="-122"/>
                <a:ea typeface="微软雅黑" panose="020B0503020204020204" pitchFamily="34" charset="-122"/>
              </a:rPr>
              <a:t>如</a:t>
            </a:r>
            <a:r>
              <a:rPr lang="en-US" altLang="zh-CN" kern="0" dirty="0">
                <a:solidFill>
                  <a:srgbClr val="002060"/>
                </a:solidFill>
                <a:latin typeface="微软雅黑" panose="020B0503020204020204" pitchFamily="34" charset="-122"/>
                <a:ea typeface="微软雅黑" panose="020B0503020204020204" pitchFamily="34" charset="-122"/>
              </a:rPr>
              <a:t>SNN</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通过模拟电路与数字电路实现</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仍然处于研究阶段</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en-US" altLang="zh-CN" kern="0" dirty="0">
                <a:solidFill>
                  <a:srgbClr val="002060"/>
                </a:solidFill>
                <a:latin typeface="微软雅黑" panose="020B0503020204020204" pitchFamily="34" charset="-122"/>
                <a:ea typeface="微软雅黑" panose="020B0503020204020204" pitchFamily="34" charset="-122"/>
              </a:rPr>
              <a:t>SNN</a:t>
            </a:r>
            <a:r>
              <a:rPr lang="zh-CN" altLang="en-US" kern="0" dirty="0">
                <a:solidFill>
                  <a:srgbClr val="002060"/>
                </a:solidFill>
                <a:latin typeface="微软雅黑" panose="020B0503020204020204" pitchFamily="34" charset="-122"/>
                <a:ea typeface="微软雅黑" panose="020B0503020204020204" pitchFamily="34" charset="-122"/>
              </a:rPr>
              <a:t>在各领域的效果仍不如意</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r>
              <a:rPr lang="en-US" altLang="zh-CN" kern="0" dirty="0">
                <a:solidFill>
                  <a:srgbClr val="C00000"/>
                </a:solidFill>
                <a:latin typeface="微软雅黑" panose="020B0503020204020204" pitchFamily="34" charset="-122"/>
                <a:ea typeface="微软雅黑" panose="020B0503020204020204" pitchFamily="34" charset="-122"/>
              </a:rPr>
              <a:t>DNPU:</a:t>
            </a:r>
            <a:r>
              <a:rPr lang="en-US" altLang="zh-CN" kern="0" dirty="0">
                <a:solidFill>
                  <a:srgbClr val="002060"/>
                </a:solidFill>
                <a:latin typeface="微软雅黑" panose="020B0503020204020204" pitchFamily="34" charset="-122"/>
                <a:ea typeface="微软雅黑" panose="020B0503020204020204" pitchFamily="34" charset="-122"/>
              </a:rPr>
              <a:t> </a:t>
            </a:r>
            <a:r>
              <a:rPr lang="zh-CN" altLang="en-US" kern="0" dirty="0">
                <a:solidFill>
                  <a:srgbClr val="002060"/>
                </a:solidFill>
                <a:latin typeface="微软雅黑" panose="020B0503020204020204" pitchFamily="34" charset="-122"/>
                <a:ea typeface="微软雅黑" panose="020B0503020204020204" pitchFamily="34" charset="-122"/>
              </a:rPr>
              <a:t>控制单元简单，算法具备数据流结构</a:t>
            </a:r>
            <a:endParaRPr lang="en-US" altLang="zh-CN" kern="0" dirty="0">
              <a:solidFill>
                <a:srgbClr val="002060"/>
              </a:solidFill>
              <a:latin typeface="微软雅黑" panose="020B0503020204020204" pitchFamily="34" charset="-122"/>
              <a:ea typeface="微软雅黑" panose="020B0503020204020204" pitchFamily="34" charset="-122"/>
            </a:endParaRPr>
          </a:p>
          <a:p>
            <a:pPr lvl="1" algn="just">
              <a:spcBef>
                <a:spcPts val="0"/>
              </a:spcBef>
              <a:spcAft>
                <a:spcPts val="1200"/>
              </a:spcAft>
              <a:buClr>
                <a:srgbClr val="002060"/>
              </a:buClr>
              <a:buSzPct val="120000"/>
            </a:pPr>
            <a:endParaRPr lang="en-US" altLang="zh-CN" kern="0" dirty="0">
              <a:solidFill>
                <a:srgbClr val="002060"/>
              </a:solidFill>
              <a:latin typeface="微软雅黑" panose="020B0503020204020204" pitchFamily="34" charset="-122"/>
              <a:ea typeface="微软雅黑" panose="020B0503020204020204" pitchFamily="34" charset="-122"/>
            </a:endParaRPr>
          </a:p>
        </p:txBody>
      </p:sp>
      <p:sp>
        <p:nvSpPr>
          <p:cNvPr id="8" name="矩形 7"/>
          <p:cNvSpPr/>
          <p:nvPr/>
        </p:nvSpPr>
        <p:spPr>
          <a:xfrm>
            <a:off x="-128682" y="5652386"/>
            <a:ext cx="7152379" cy="707886"/>
          </a:xfrm>
          <a:prstGeom prst="rect">
            <a:avLst/>
          </a:prstGeom>
        </p:spPr>
        <p:txBody>
          <a:bodyPr wrap="square">
            <a:spAutoFit/>
          </a:bodyPr>
          <a:lstStyle/>
          <a:p>
            <a:pPr algn="ctr"/>
            <a:r>
              <a:rPr lang="zh-CN" altLang="en-US" sz="2000" b="1" dirty="0">
                <a:solidFill>
                  <a:srgbClr val="002060"/>
                </a:solidFill>
                <a:latin typeface="微软雅黑" panose="020B0503020204020204" pitchFamily="34" charset="-122"/>
                <a:ea typeface="微软雅黑" panose="020B0503020204020204" pitchFamily="34" charset="-122"/>
              </a:rPr>
              <a:t>通用芯片架构</a:t>
            </a:r>
            <a:r>
              <a:rPr lang="en-US" altLang="zh-CN" sz="2000" b="1" dirty="0">
                <a:solidFill>
                  <a:srgbClr val="002060"/>
                </a:solidFill>
                <a:latin typeface="微软雅黑" panose="020B0503020204020204" pitchFamily="34" charset="-122"/>
                <a:ea typeface="微软雅黑" panose="020B0503020204020204" pitchFamily="34" charset="-122"/>
              </a:rPr>
              <a:t>/DNN</a:t>
            </a:r>
            <a:r>
              <a:rPr lang="zh-CN" altLang="en-US" sz="2000" b="1" dirty="0">
                <a:solidFill>
                  <a:srgbClr val="002060"/>
                </a:solidFill>
                <a:latin typeface="微软雅黑" panose="020B0503020204020204" pitchFamily="34" charset="-122"/>
                <a:ea typeface="微软雅黑" panose="020B0503020204020204" pitchFamily="34" charset="-122"/>
              </a:rPr>
              <a:t>芯片硬件架构</a:t>
            </a:r>
            <a:r>
              <a:rPr lang="en-US" altLang="zh-CN" sz="2000" b="1" dirty="0">
                <a:solidFill>
                  <a:srgbClr val="002060"/>
                </a:solidFill>
                <a:latin typeface="微软雅黑" panose="020B0503020204020204" pitchFamily="34" charset="-122"/>
                <a:ea typeface="微软雅黑" panose="020B0503020204020204" pitchFamily="34" charset="-122"/>
              </a:rPr>
              <a:t>/</a:t>
            </a:r>
            <a:r>
              <a:rPr lang="zh-CN" altLang="en-US" sz="2000" b="1" dirty="0">
                <a:solidFill>
                  <a:srgbClr val="002060"/>
                </a:solidFill>
                <a:latin typeface="微软雅黑" panose="020B0503020204020204" pitchFamily="34" charset="-122"/>
                <a:ea typeface="微软雅黑" panose="020B0503020204020204" pitchFamily="34" charset="-122"/>
              </a:rPr>
              <a:t>神经形态硬件架构</a:t>
            </a:r>
            <a:endParaRPr lang="en-US" altLang="zh-CN" sz="2000" b="1" dirty="0">
              <a:solidFill>
                <a:srgbClr val="002060"/>
              </a:solidFill>
              <a:latin typeface="微软雅黑" panose="020B0503020204020204" pitchFamily="34" charset="-122"/>
              <a:ea typeface="微软雅黑" panose="020B0503020204020204" pitchFamily="34" charset="-122"/>
            </a:endParaRPr>
          </a:p>
          <a:p>
            <a:pPr algn="ctr"/>
            <a:r>
              <a:rPr lang="zh-CN" altLang="en-US" sz="2000" b="1" dirty="0">
                <a:solidFill>
                  <a:srgbClr val="002060"/>
                </a:solidFill>
                <a:latin typeface="微软雅黑" panose="020B0503020204020204" pitchFamily="34" charset="-122"/>
                <a:ea typeface="微软雅黑" panose="020B0503020204020204" pitchFamily="34" charset="-122"/>
              </a:rPr>
              <a:t>对比分析</a:t>
            </a:r>
            <a:endParaRPr lang="zh-CN" altLang="en-US" sz="2000" b="1"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advClick="0" advTm="18369"/>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28"/>
          <p:cNvSpPr>
            <a:spLocks noChangeArrowheads="1"/>
          </p:cNvSpPr>
          <p:nvPr/>
        </p:nvSpPr>
        <p:spPr bwMode="auto">
          <a:xfrm>
            <a:off x="0" y="71306"/>
            <a:ext cx="12192000"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algn="ctr"/>
            <a:r>
              <a:rPr lang="en-US" altLang="zh-CN" sz="3600" b="1" dirty="0">
                <a:solidFill>
                  <a:srgbClr val="002060"/>
                </a:solidFill>
                <a:latin typeface="微软雅黑" panose="020B0503020204020204" pitchFamily="34" charset="-122"/>
                <a:ea typeface="微软雅黑" panose="020B0503020204020204" pitchFamily="34" charset="-122"/>
              </a:rPr>
              <a:t>5.3.5 </a:t>
            </a:r>
            <a:r>
              <a:rPr lang="zh-CN" altLang="en-US" sz="3600" b="1" dirty="0">
                <a:solidFill>
                  <a:srgbClr val="002060"/>
                </a:solidFill>
                <a:latin typeface="微软雅黑" panose="020B0503020204020204" pitchFamily="34" charset="-122"/>
                <a:ea typeface="微软雅黑" panose="020B0503020204020204" pitchFamily="34" charset="-122"/>
              </a:rPr>
              <a:t>异构架构的未来发展趋势</a:t>
            </a:r>
            <a:endParaRPr lang="en-US" altLang="zh-CN" sz="3600" b="1" dirty="0">
              <a:solidFill>
                <a:srgbClr val="002060"/>
              </a:solidFill>
              <a:latin typeface="微软雅黑" panose="020B0503020204020204" pitchFamily="34" charset="-122"/>
              <a:ea typeface="微软雅黑" panose="020B0503020204020204" pitchFamily="34" charset="-122"/>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5" name="内容占位符 2"/>
          <p:cNvSpPr txBox="1"/>
          <p:nvPr/>
        </p:nvSpPr>
        <p:spPr bwMode="auto">
          <a:xfrm>
            <a:off x="407368" y="971309"/>
            <a:ext cx="11593288" cy="5101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a:lnSpc>
                <a:spcPct val="150000"/>
              </a:lnSpc>
              <a:spcBef>
                <a:spcPts val="0"/>
              </a:spcBef>
              <a:buClr>
                <a:srgbClr val="002060"/>
              </a:buClr>
              <a:buSzPct val="100000"/>
              <a:buFont typeface="Wingdings" panose="05000000000000000000" pitchFamily="2" charset="2"/>
              <a:buChar char="p"/>
            </a:pPr>
            <a:r>
              <a:rPr lang="zh-CN" altLang="en-US" sz="2400" kern="0" dirty="0">
                <a:solidFill>
                  <a:srgbClr val="002060"/>
                </a:solidFill>
                <a:latin typeface="微软雅黑" panose="020B0503020204020204" pitchFamily="34" charset="-122"/>
                <a:ea typeface="微软雅黑" panose="020B0503020204020204" pitchFamily="34" charset="-122"/>
              </a:rPr>
              <a:t>  小结</a:t>
            </a:r>
            <a:endParaRPr lang="en-US" altLang="zh-CN" sz="2400" kern="0" dirty="0">
              <a:solidFill>
                <a:srgbClr val="002060"/>
              </a:solidFill>
              <a:latin typeface="微软雅黑" panose="020B0503020204020204" pitchFamily="34" charset="-122"/>
              <a:ea typeface="微软雅黑" panose="020B0503020204020204" pitchFamily="34" charset="-122"/>
            </a:endParaRPr>
          </a:p>
          <a:p>
            <a:pPr>
              <a:lnSpc>
                <a:spcPct val="150000"/>
              </a:lnSpc>
              <a:spcBef>
                <a:spcPts val="0"/>
              </a:spcBef>
              <a:buClr>
                <a:srgbClr val="002060"/>
              </a:buClr>
              <a:buSzPct val="100000"/>
              <a:buFont typeface="Wingdings" panose="05000000000000000000" pitchFamily="2" charset="2"/>
              <a:buChar char="p"/>
            </a:pPr>
            <a:endParaRPr lang="en-US" altLang="zh-CN" sz="2400" kern="0" dirty="0">
              <a:solidFill>
                <a:srgbClr val="002060"/>
              </a:solidFill>
              <a:latin typeface="微软雅黑" panose="020B0503020204020204" pitchFamily="34" charset="-122"/>
              <a:ea typeface="微软雅黑" panose="020B0503020204020204" pitchFamily="34" charset="-122"/>
            </a:endParaRPr>
          </a:p>
        </p:txBody>
      </p:sp>
      <p:sp>
        <p:nvSpPr>
          <p:cNvPr id="6" name="矩形: 圆角 15"/>
          <p:cNvSpPr/>
          <p:nvPr/>
        </p:nvSpPr>
        <p:spPr bwMode="auto">
          <a:xfrm>
            <a:off x="407368" y="1628800"/>
            <a:ext cx="11377264" cy="4968551"/>
          </a:xfrm>
          <a:prstGeom prst="roundRect">
            <a:avLst>
              <a:gd name="adj" fmla="val 7534"/>
            </a:avLst>
          </a:prstGeom>
          <a:noFill/>
          <a:ln w="19050" cap="flat" cmpd="sng" algn="ctr">
            <a:solidFill>
              <a:srgbClr val="002060"/>
            </a:solidFill>
            <a:prstDash val="solid"/>
            <a:round/>
            <a:headEnd type="none" w="med" len="med"/>
            <a:tailEnd type="none" w="med" len="med"/>
          </a:ln>
          <a:effectLst>
            <a:outerShdw blurRad="50800" dist="38100" dir="8100000" algn="tr" rotWithShape="0">
              <a:prstClr val="black">
                <a:alpha val="40000"/>
              </a:prstClr>
            </a:outerShdw>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pic>
        <p:nvPicPr>
          <p:cNvPr id="3" name="图片 2"/>
          <p:cNvPicPr>
            <a:picLocks noChangeAspect="1"/>
          </p:cNvPicPr>
          <p:nvPr/>
        </p:nvPicPr>
        <p:blipFill rotWithShape="1">
          <a:blip r:embed="rId1"/>
          <a:srcRect b="12603"/>
          <a:stretch>
            <a:fillRect/>
          </a:stretch>
        </p:blipFill>
        <p:spPr>
          <a:xfrm>
            <a:off x="964618" y="1988840"/>
            <a:ext cx="7051988" cy="3461314"/>
          </a:xfrm>
          <a:prstGeom prst="rect">
            <a:avLst/>
          </a:prstGeom>
        </p:spPr>
      </p:pic>
      <p:sp>
        <p:nvSpPr>
          <p:cNvPr id="8" name="内容占位符 2"/>
          <p:cNvSpPr txBox="1"/>
          <p:nvPr/>
        </p:nvSpPr>
        <p:spPr bwMode="auto">
          <a:xfrm>
            <a:off x="7679804" y="2607152"/>
            <a:ext cx="357572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更高的能效</a:t>
            </a:r>
            <a:endParaRPr lang="en-US" altLang="zh-CN" kern="0" dirty="0">
              <a:solidFill>
                <a:srgbClr val="002060"/>
              </a:solidFill>
              <a:latin typeface="微软雅黑" panose="020B0503020204020204" pitchFamily="34" charset="-122"/>
              <a:ea typeface="微软雅黑" panose="020B0503020204020204" pitchFamily="34" charset="-122"/>
            </a:endParaRPr>
          </a:p>
        </p:txBody>
      </p:sp>
      <p:sp>
        <p:nvSpPr>
          <p:cNvPr id="9" name="内容占位符 2"/>
          <p:cNvSpPr txBox="1"/>
          <p:nvPr/>
        </p:nvSpPr>
        <p:spPr bwMode="auto">
          <a:xfrm>
            <a:off x="7691849" y="3504364"/>
            <a:ext cx="38884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异构架构</a:t>
            </a:r>
            <a:endParaRPr lang="en-US" altLang="zh-CN" kern="0" dirty="0">
              <a:solidFill>
                <a:srgbClr val="002060"/>
              </a:solidFill>
              <a:latin typeface="微软雅黑" panose="020B0503020204020204" pitchFamily="34" charset="-122"/>
              <a:ea typeface="微软雅黑" panose="020B0503020204020204" pitchFamily="34" charset="-122"/>
            </a:endParaRPr>
          </a:p>
        </p:txBody>
      </p:sp>
      <p:sp>
        <p:nvSpPr>
          <p:cNvPr id="10" name="内容占位符 2"/>
          <p:cNvSpPr txBox="1"/>
          <p:nvPr/>
        </p:nvSpPr>
        <p:spPr bwMode="auto">
          <a:xfrm>
            <a:off x="7679804" y="4477259"/>
            <a:ext cx="357572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lvl1pPr marL="0" indent="0" algn="l" rtl="0" eaLnBrk="0" fontAlgn="base" hangingPunct="0">
              <a:spcBef>
                <a:spcPct val="20000"/>
              </a:spcBef>
              <a:spcAft>
                <a:spcPct val="0"/>
              </a:spcAft>
              <a:buClr>
                <a:srgbClr val="000099"/>
              </a:buClr>
              <a:buSzPct val="99000"/>
              <a:buFont typeface="Wingdings" panose="05000000000000000000" pitchFamily="2" charset="2"/>
              <a:buNone/>
              <a:defRPr sz="2000" b="1">
                <a:solidFill>
                  <a:schemeClr val="tx1"/>
                </a:solidFill>
                <a:latin typeface="+mn-lt"/>
                <a:ea typeface="+mn-ea"/>
                <a:cs typeface="+mn-cs"/>
              </a:defRPr>
            </a:lvl1pPr>
            <a:lvl2pPr marL="457200" indent="0" algn="l" rtl="0" eaLnBrk="0" fontAlgn="base" hangingPunct="0">
              <a:spcBef>
                <a:spcPct val="20000"/>
              </a:spcBef>
              <a:spcAft>
                <a:spcPct val="0"/>
              </a:spcAft>
              <a:buClr>
                <a:srgbClr val="0000FF"/>
              </a:buClr>
              <a:buSzPct val="135000"/>
              <a:buFont typeface="Wingdings" panose="05000000000000000000" pitchFamily="2" charset="2"/>
              <a:buNone/>
              <a:defRPr sz="1800" b="1">
                <a:solidFill>
                  <a:schemeClr val="tx1"/>
                </a:solidFill>
                <a:latin typeface="+mn-lt"/>
                <a:ea typeface="+mn-ea"/>
              </a:defRPr>
            </a:lvl2pPr>
            <a:lvl3pPr marL="914400" indent="0" algn="l" rtl="0" eaLnBrk="0" fontAlgn="base" hangingPunct="0">
              <a:spcBef>
                <a:spcPct val="20000"/>
              </a:spcBef>
              <a:spcAft>
                <a:spcPct val="0"/>
              </a:spcAft>
              <a:buClr>
                <a:schemeClr val="accent2"/>
              </a:buClr>
              <a:buFont typeface="Wingdings" panose="05000000000000000000" pitchFamily="2" charset="2"/>
              <a:buNone/>
              <a:defRPr sz="1600" b="1">
                <a:solidFill>
                  <a:schemeClr val="tx1"/>
                </a:solidFill>
                <a:latin typeface="+mn-lt"/>
                <a:ea typeface="+mn-ea"/>
              </a:defRPr>
            </a:lvl3pPr>
            <a:lvl4pPr marL="1371600" indent="0" algn="l" rtl="0" eaLnBrk="0" fontAlgn="base" hangingPunct="0">
              <a:spcBef>
                <a:spcPct val="20000"/>
              </a:spcBef>
              <a:spcAft>
                <a:spcPct val="0"/>
              </a:spcAft>
              <a:buClr>
                <a:srgbClr val="FF9933"/>
              </a:buClr>
              <a:buSzPct val="55000"/>
              <a:buFont typeface="Wingdings" panose="05000000000000000000" pitchFamily="2" charset="2"/>
              <a:buNone/>
              <a:defRPr sz="1400" b="1">
                <a:solidFill>
                  <a:schemeClr val="tx1"/>
                </a:solidFill>
                <a:latin typeface="+mn-lt"/>
                <a:ea typeface="+mn-ea"/>
              </a:defRPr>
            </a:lvl4pPr>
            <a:lvl5pPr marL="1828800" indent="0" algn="l" rtl="0" eaLnBrk="0" fontAlgn="base" hangingPunct="0">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5pPr>
            <a:lvl6pPr marL="22860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6pPr>
            <a:lvl7pPr marL="27432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7pPr>
            <a:lvl8pPr marL="32004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8pPr>
            <a:lvl9pPr marL="3657600" indent="0" algn="l" rtl="0" fontAlgn="base">
              <a:spcBef>
                <a:spcPct val="20000"/>
              </a:spcBef>
              <a:spcAft>
                <a:spcPct val="0"/>
              </a:spcAft>
              <a:buClr>
                <a:srgbClr val="A9ECF5"/>
              </a:buClr>
              <a:buSzPct val="50000"/>
              <a:buFont typeface="Wingdings" panose="05000000000000000000" pitchFamily="2" charset="2"/>
              <a:buNone/>
              <a:defRPr sz="1400" b="1">
                <a:solidFill>
                  <a:schemeClr val="tx1"/>
                </a:solidFill>
                <a:latin typeface="+mn-lt"/>
                <a:ea typeface="+mn-ea"/>
              </a:defRPr>
            </a:lvl9pPr>
          </a:lstStyle>
          <a:p>
            <a:pPr lvl="1" algn="just">
              <a:spcBef>
                <a:spcPts val="0"/>
              </a:spcBef>
              <a:spcAft>
                <a:spcPts val="1200"/>
              </a:spcAft>
              <a:buClr>
                <a:srgbClr val="002060"/>
              </a:buClr>
              <a:buSzPct val="120000"/>
            </a:pPr>
            <a:r>
              <a:rPr lang="zh-CN" altLang="en-US" kern="0" dirty="0">
                <a:solidFill>
                  <a:srgbClr val="002060"/>
                </a:solidFill>
                <a:latin typeface="微软雅黑" panose="020B0503020204020204" pitchFamily="34" charset="-122"/>
                <a:ea typeface="微软雅黑" panose="020B0503020204020204" pitchFamily="34" charset="-122"/>
              </a:rPr>
              <a:t>更高的区域效率</a:t>
            </a:r>
            <a:endParaRPr lang="en-US" altLang="zh-CN" kern="0" dirty="0">
              <a:solidFill>
                <a:srgbClr val="002060"/>
              </a:solidFill>
              <a:latin typeface="微软雅黑" panose="020B0503020204020204" pitchFamily="34" charset="-122"/>
              <a:ea typeface="微软雅黑" panose="020B0503020204020204" pitchFamily="34" charset="-122"/>
            </a:endParaRPr>
          </a:p>
        </p:txBody>
      </p:sp>
      <p:sp>
        <p:nvSpPr>
          <p:cNvPr id="11" name="矩形 10"/>
          <p:cNvSpPr/>
          <p:nvPr/>
        </p:nvSpPr>
        <p:spPr>
          <a:xfrm>
            <a:off x="864227" y="5566956"/>
            <a:ext cx="7152379" cy="400110"/>
          </a:xfrm>
          <a:prstGeom prst="rect">
            <a:avLst/>
          </a:prstGeom>
        </p:spPr>
        <p:txBody>
          <a:bodyPr wrap="square">
            <a:spAutoFit/>
          </a:bodyPr>
          <a:lstStyle/>
          <a:p>
            <a:pPr algn="ctr"/>
            <a:r>
              <a:rPr lang="en-US" altLang="zh-CN" sz="2000" b="1" dirty="0">
                <a:solidFill>
                  <a:srgbClr val="002060"/>
                </a:solidFill>
                <a:latin typeface="微软雅黑" panose="020B0503020204020204" pitchFamily="34" charset="-122"/>
                <a:ea typeface="微软雅黑" panose="020B0503020204020204" pitchFamily="34" charset="-122"/>
              </a:rPr>
              <a:t>DNN</a:t>
            </a:r>
            <a:r>
              <a:rPr lang="zh-CN" altLang="en-US" sz="2000" b="1" dirty="0">
                <a:solidFill>
                  <a:srgbClr val="002060"/>
                </a:solidFill>
                <a:latin typeface="微软雅黑" panose="020B0503020204020204" pitchFamily="34" charset="-122"/>
                <a:ea typeface="微软雅黑" panose="020B0503020204020204" pitchFamily="34" charset="-122"/>
              </a:rPr>
              <a:t>硬件的发展之路</a:t>
            </a:r>
            <a:endParaRPr lang="zh-CN" altLang="en-US" sz="2000" b="1"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advClick="0" advTm="18369"/>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7" name="矩形 6"/>
          <p:cNvSpPr/>
          <p:nvPr/>
        </p:nvSpPr>
        <p:spPr>
          <a:xfrm>
            <a:off x="0" y="983568"/>
            <a:ext cx="11913533" cy="645160"/>
          </a:xfrm>
          <a:prstGeom prst="rect">
            <a:avLst/>
          </a:prstGeom>
        </p:spPr>
        <p:txBody>
          <a:bodyPr wrap="square">
            <a:spAutoFit/>
          </a:bodyPr>
          <a:lstStyle/>
          <a:p>
            <a:pPr lvl="1">
              <a:lnSpc>
                <a:spcPct val="150000"/>
              </a:lnSpc>
              <a:buClr>
                <a:srgbClr val="FF0000"/>
              </a:buClr>
              <a:buSzPct val="10000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sym typeface="+mn-ea"/>
              </a:rPr>
              <a:t>哈弗架构与</a:t>
            </a:r>
            <a:r>
              <a:rPr lang="zh-CN" altLang="en-US" b="1" dirty="0">
                <a:latin typeface="微软雅黑" panose="020B0503020204020204" pitchFamily="34" charset="-122"/>
                <a:ea typeface="微软雅黑" panose="020B0503020204020204" pitchFamily="34" charset="-122"/>
              </a:rPr>
              <a:t>冯</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诺依曼架构</a:t>
            </a:r>
            <a:endParaRPr lang="en-US" altLang="zh-CN" b="1"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605048" y="3275433"/>
            <a:ext cx="3579185" cy="2531722"/>
          </a:xfrm>
          <a:prstGeom prst="rect">
            <a:avLst/>
          </a:prstGeom>
        </p:spPr>
      </p:pic>
      <p:sp>
        <p:nvSpPr>
          <p:cNvPr id="11" name="文本框 10"/>
          <p:cNvSpPr txBox="1"/>
          <p:nvPr/>
        </p:nvSpPr>
        <p:spPr bwMode="auto">
          <a:xfrm>
            <a:off x="7883649" y="5897898"/>
            <a:ext cx="3021981" cy="338554"/>
          </a:xfrm>
          <a:prstGeom prst="rect">
            <a:avLst/>
          </a:prstGeom>
          <a:noFill/>
          <a:ln w="38100" cmpd="dbl" algn="ctr">
            <a:solidFill>
              <a:srgbClr val="990000"/>
            </a:solidFill>
            <a:miter lim="800000"/>
          </a:ln>
          <a:effectLst/>
        </p:spPr>
        <p:txBody>
          <a:bodyPr wrap="none" rtlCol="0" anchor="ctr">
            <a:spAutoFit/>
          </a:bodyPr>
          <a:lstStyle/>
          <a:p>
            <a:pPr defTabSz="609600">
              <a:buFont typeface="Arial" panose="020B0604020202020204" pitchFamily="34" charset="0"/>
              <a:buNone/>
            </a:pPr>
            <a:r>
              <a:rPr lang="en-US" altLang="zh-CN" sz="1600" b="1" dirty="0">
                <a:solidFill>
                  <a:srgbClr val="0033CC"/>
                </a:solidFill>
                <a:latin typeface="微软雅黑" panose="020B0503020204020204" pitchFamily="34" charset="-122"/>
                <a:ea typeface="微软雅黑" panose="020B0503020204020204" pitchFamily="34" charset="-122"/>
              </a:rPr>
              <a:t>(a)</a:t>
            </a:r>
            <a:r>
              <a:rPr lang="zh-CN" altLang="en-US" sz="1600" b="1" dirty="0">
                <a:solidFill>
                  <a:srgbClr val="0033CC"/>
                </a:solidFill>
                <a:latin typeface="微软雅黑" panose="020B0503020204020204" pitchFamily="34" charset="-122"/>
                <a:ea typeface="微软雅黑" panose="020B0503020204020204" pitchFamily="34" charset="-122"/>
              </a:rPr>
              <a:t>冯</a:t>
            </a:r>
            <a:r>
              <a:rPr lang="en-US" altLang="zh-CN" sz="1600" b="1" dirty="0">
                <a:solidFill>
                  <a:srgbClr val="0033CC"/>
                </a:solidFill>
                <a:latin typeface="微软雅黑" panose="020B0503020204020204" pitchFamily="34" charset="-122"/>
                <a:ea typeface="微软雅黑" panose="020B0503020204020204" pitchFamily="34" charset="-122"/>
              </a:rPr>
              <a:t>·</a:t>
            </a:r>
            <a:r>
              <a:rPr lang="zh-CN" altLang="en-US" sz="1600" b="1" dirty="0">
                <a:solidFill>
                  <a:srgbClr val="0033CC"/>
                </a:solidFill>
                <a:latin typeface="微软雅黑" panose="020B0503020204020204" pitchFamily="34" charset="-122"/>
                <a:ea typeface="微软雅黑" panose="020B0503020204020204" pitchFamily="34" charset="-122"/>
              </a:rPr>
              <a:t>诺依曼架构</a:t>
            </a:r>
            <a:r>
              <a:rPr lang="en-US" altLang="zh-CN" sz="1600" b="1" dirty="0">
                <a:solidFill>
                  <a:srgbClr val="0033CC"/>
                </a:solidFill>
                <a:latin typeface="微软雅黑" panose="020B0503020204020204" pitchFamily="34" charset="-122"/>
                <a:ea typeface="微软雅黑" panose="020B0503020204020204" pitchFamily="34" charset="-122"/>
              </a:rPr>
              <a:t>, (b)</a:t>
            </a:r>
            <a:r>
              <a:rPr lang="zh-CN" altLang="en-US" sz="1600" b="1" dirty="0">
                <a:solidFill>
                  <a:srgbClr val="0033CC"/>
                </a:solidFill>
                <a:latin typeface="微软雅黑" panose="020B0503020204020204" pitchFamily="34" charset="-122"/>
                <a:ea typeface="微软雅黑" panose="020B0503020204020204" pitchFamily="34" charset="-122"/>
              </a:rPr>
              <a:t>哈弗架构</a:t>
            </a:r>
            <a:endParaRPr lang="zh-CN" altLang="en-US" sz="1600" b="1" dirty="0">
              <a:solidFill>
                <a:srgbClr val="0033CC"/>
              </a:solidFill>
              <a:latin typeface="微软雅黑" panose="020B0503020204020204" pitchFamily="34" charset="-122"/>
              <a:ea typeface="微软雅黑" panose="020B0503020204020204" pitchFamily="34" charset="-122"/>
            </a:endParaRPr>
          </a:p>
        </p:txBody>
      </p:sp>
      <p:sp>
        <p:nvSpPr>
          <p:cNvPr id="9" name="矩形 8"/>
          <p:cNvSpPr/>
          <p:nvPr/>
        </p:nvSpPr>
        <p:spPr>
          <a:xfrm>
            <a:off x="335360" y="1499613"/>
            <a:ext cx="10945216" cy="1753235"/>
          </a:xfrm>
          <a:prstGeom prst="rect">
            <a:avLst/>
          </a:prstGeom>
        </p:spPr>
        <p:txBody>
          <a:bodyPr wrap="square">
            <a:spAutoFit/>
          </a:bodyPr>
          <a:lstStyle/>
          <a:p>
            <a:pPr marL="114300" lvl="1" algn="just">
              <a:lnSpc>
                <a:spcPct val="150000"/>
              </a:lnSpc>
              <a:buClr>
                <a:srgbClr val="002060"/>
              </a:buClr>
              <a:buSzPct val="120000"/>
            </a:pPr>
            <a:r>
              <a:rPr lang="zh-CN" altLang="en-US" b="1" dirty="0">
                <a:latin typeface="微软雅黑" panose="020B0503020204020204" pitchFamily="34" charset="-122"/>
                <a:ea typeface="微软雅黑" panose="020B0503020204020204" pitchFamily="34" charset="-122"/>
              </a:rPr>
              <a:t>哈弗架构</a:t>
            </a:r>
            <a:r>
              <a:rPr lang="zh-CN" altLang="en-US" b="1" dirty="0">
                <a:solidFill>
                  <a:srgbClr val="002060"/>
                </a:solidFill>
                <a:latin typeface="微软雅黑" panose="020B0503020204020204" pitchFamily="34" charset="-122"/>
                <a:ea typeface="微软雅黑" panose="020B0503020204020204" pitchFamily="34" charset="-122"/>
              </a:rPr>
              <a:t>是一种将程序指令</a:t>
            </a:r>
            <a:r>
              <a:rPr lang="zh-CN" altLang="en-US" b="1" dirty="0">
                <a:latin typeface="微软雅黑" panose="020B0503020204020204" pitchFamily="34" charset="-122"/>
                <a:ea typeface="微软雅黑" panose="020B0503020204020204" pitchFamily="34" charset="-122"/>
              </a:rPr>
              <a:t>存储和数据存储分开</a:t>
            </a:r>
            <a:r>
              <a:rPr lang="zh-CN" altLang="en-US" b="1" dirty="0">
                <a:solidFill>
                  <a:srgbClr val="002060"/>
                </a:solidFill>
                <a:latin typeface="微软雅黑" panose="020B0503020204020204" pitchFamily="34" charset="-122"/>
                <a:ea typeface="微软雅黑" panose="020B0503020204020204" pitchFamily="34" charset="-122"/>
              </a:rPr>
              <a:t>的结构。由于数据存储器与程序存储器采用不同的总线，因而较大的提高了存储器的带宽，使</a:t>
            </a:r>
            <a:r>
              <a:rPr lang="zh-CN" altLang="en-US" b="1" dirty="0">
                <a:solidFill>
                  <a:srgbClr val="002060"/>
                </a:solidFill>
                <a:latin typeface="微软雅黑" panose="020B0503020204020204" pitchFamily="34" charset="-122"/>
                <a:ea typeface="微软雅黑" panose="020B0503020204020204" pitchFamily="34" charset="-122"/>
              </a:rPr>
              <a:t>其数字信号处理性能更加优越。</a:t>
            </a:r>
            <a:endParaRPr lang="zh-CN" altLang="en-US" b="1" dirty="0">
              <a:solidFill>
                <a:srgbClr val="002060"/>
              </a:solidFill>
              <a:latin typeface="微软雅黑" panose="020B0503020204020204" pitchFamily="34" charset="-122"/>
              <a:ea typeface="微软雅黑" panose="020B0503020204020204" pitchFamily="34" charset="-122"/>
            </a:endParaRPr>
          </a:p>
        </p:txBody>
      </p:sp>
      <p:sp>
        <p:nvSpPr>
          <p:cNvPr id="4" name="矩形 3"/>
          <p:cNvSpPr/>
          <p:nvPr/>
        </p:nvSpPr>
        <p:spPr>
          <a:xfrm>
            <a:off x="335360" y="3275433"/>
            <a:ext cx="6903892" cy="2571666"/>
          </a:xfrm>
          <a:prstGeom prst="rect">
            <a:avLst/>
          </a:prstGeom>
        </p:spPr>
        <p:txBody>
          <a:bodyPr wrap="square">
            <a:spAutoFit/>
          </a:bodyPr>
          <a:lstStyle/>
          <a:p>
            <a:pPr marL="114300" lvl="1" algn="just">
              <a:lnSpc>
                <a:spcPct val="150000"/>
              </a:lnSpc>
              <a:buClr>
                <a:srgbClr val="002060"/>
              </a:buClr>
              <a:buSzPct val="120000"/>
            </a:pPr>
            <a:r>
              <a:rPr lang="zh-CN" altLang="en-US" sz="2200" b="1" dirty="0">
                <a:solidFill>
                  <a:srgbClr val="002060"/>
                </a:solidFill>
                <a:latin typeface="微软雅黑" panose="020B0503020204020204" pitchFamily="34" charset="-122"/>
                <a:ea typeface="微软雅黑" panose="020B0503020204020204" pitchFamily="34" charset="-122"/>
              </a:rPr>
              <a:t>尽管哈弗架构有时会被归类为非冯</a:t>
            </a:r>
            <a:r>
              <a:rPr lang="en-US" altLang="zh-CN" sz="2200" b="1" dirty="0">
                <a:solidFill>
                  <a:srgbClr val="002060"/>
                </a:solidFill>
                <a:latin typeface="微软雅黑" panose="020B0503020204020204" pitchFamily="34" charset="-122"/>
                <a:ea typeface="微软雅黑" panose="020B0503020204020204" pitchFamily="34" charset="-122"/>
              </a:rPr>
              <a:t>·</a:t>
            </a:r>
            <a:r>
              <a:rPr lang="zh-CN" altLang="en-US" sz="2200" b="1" dirty="0">
                <a:solidFill>
                  <a:srgbClr val="002060"/>
                </a:solidFill>
                <a:latin typeface="微软雅黑" panose="020B0503020204020204" pitchFamily="34" charset="-122"/>
                <a:ea typeface="微软雅黑" panose="020B0503020204020204" pitchFamily="34" charset="-122"/>
              </a:rPr>
              <a:t>诺依曼架构，但实际上它应该只是冯</a:t>
            </a:r>
            <a:r>
              <a:rPr lang="en-US" altLang="zh-CN" sz="2200" b="1" dirty="0">
                <a:solidFill>
                  <a:srgbClr val="002060"/>
                </a:solidFill>
                <a:latin typeface="微软雅黑" panose="020B0503020204020204" pitchFamily="34" charset="-122"/>
                <a:ea typeface="微软雅黑" panose="020B0503020204020204" pitchFamily="34" charset="-122"/>
              </a:rPr>
              <a:t>·</a:t>
            </a:r>
            <a:r>
              <a:rPr lang="zh-CN" altLang="en-US" sz="2200" b="1" dirty="0">
                <a:solidFill>
                  <a:srgbClr val="002060"/>
                </a:solidFill>
                <a:latin typeface="微软雅黑" panose="020B0503020204020204" pitchFamily="34" charset="-122"/>
                <a:ea typeface="微软雅黑" panose="020B0503020204020204" pitchFamily="34" charset="-122"/>
              </a:rPr>
              <a:t>诺依曼架构的变种，因为</a:t>
            </a:r>
            <a:r>
              <a:rPr lang="zh-CN" altLang="en-US" sz="2200" b="1" dirty="0">
                <a:latin typeface="微软雅黑" panose="020B0503020204020204" pitchFamily="34" charset="-122"/>
                <a:ea typeface="微软雅黑" panose="020B0503020204020204" pitchFamily="34" charset="-122"/>
              </a:rPr>
              <a:t>程序存储的本质</a:t>
            </a:r>
            <a:r>
              <a:rPr lang="zh-CN" altLang="en-US" sz="2200" b="1" dirty="0">
                <a:solidFill>
                  <a:srgbClr val="002060"/>
                </a:solidFill>
                <a:latin typeface="微软雅黑" panose="020B0503020204020204" pitchFamily="34" charset="-122"/>
                <a:ea typeface="微软雅黑" panose="020B0503020204020204" pitchFamily="34" charset="-122"/>
              </a:rPr>
              <a:t>并未改变。此外，对于</a:t>
            </a:r>
            <a:r>
              <a:rPr lang="en-US" altLang="zh-CN" sz="2200" b="1" dirty="0">
                <a:latin typeface="微软雅黑" panose="020B0503020204020204" pitchFamily="34" charset="-122"/>
                <a:ea typeface="微软雅黑" panose="020B0503020204020204" pitchFamily="34" charset="-122"/>
              </a:rPr>
              <a:t>GPU</a:t>
            </a:r>
            <a:r>
              <a:rPr lang="zh-CN" altLang="en-US" sz="2200" b="1" dirty="0">
                <a:solidFill>
                  <a:srgbClr val="002060"/>
                </a:solidFill>
                <a:latin typeface="微软雅黑" panose="020B0503020204020204" pitchFamily="34" charset="-122"/>
                <a:ea typeface="微软雅黑" panose="020B0503020204020204" pitchFamily="34" charset="-122"/>
              </a:rPr>
              <a:t>来说，它能够通过</a:t>
            </a:r>
            <a:r>
              <a:rPr lang="zh-CN" altLang="en-US" sz="2200" b="1" dirty="0">
                <a:solidFill>
                  <a:srgbClr val="0070C0"/>
                </a:solidFill>
                <a:latin typeface="微软雅黑" panose="020B0503020204020204" pitchFamily="34" charset="-122"/>
                <a:ea typeface="微软雅黑" panose="020B0503020204020204" pitchFamily="34" charset="-122"/>
              </a:rPr>
              <a:t>多核心、单一指令多数据</a:t>
            </a:r>
            <a:r>
              <a:rPr lang="zh-CN" altLang="en-US" sz="2200" b="1" dirty="0">
                <a:solidFill>
                  <a:srgbClr val="002060"/>
                </a:solidFill>
                <a:latin typeface="微软雅黑" panose="020B0503020204020204" pitchFamily="34" charset="-122"/>
                <a:ea typeface="微软雅黑" panose="020B0503020204020204" pitchFamily="34" charset="-122"/>
              </a:rPr>
              <a:t>或</a:t>
            </a:r>
            <a:r>
              <a:rPr lang="zh-CN" altLang="en-US" sz="2200" b="1" dirty="0">
                <a:solidFill>
                  <a:srgbClr val="0070C0"/>
                </a:solidFill>
                <a:latin typeface="微软雅黑" panose="020B0503020204020204" pitchFamily="34" charset="-122"/>
                <a:ea typeface="微软雅黑" panose="020B0503020204020204" pitchFamily="34" charset="-122"/>
              </a:rPr>
              <a:t>多线程架构</a:t>
            </a:r>
            <a:r>
              <a:rPr lang="zh-CN" altLang="en-US" sz="2200" b="1" dirty="0">
                <a:solidFill>
                  <a:srgbClr val="002060"/>
                </a:solidFill>
                <a:latin typeface="微软雅黑" panose="020B0503020204020204" pitchFamily="34" charset="-122"/>
                <a:ea typeface="微软雅黑" panose="020B0503020204020204" pitchFamily="34" charset="-122"/>
              </a:rPr>
              <a:t>极大提升并行计算能力，但</a:t>
            </a:r>
            <a:r>
              <a:rPr lang="zh-CN" altLang="en-US" sz="2200" b="1" dirty="0">
                <a:solidFill>
                  <a:srgbClr val="FF0000"/>
                </a:solidFill>
                <a:latin typeface="微软雅黑" panose="020B0503020204020204" pitchFamily="34" charset="-122"/>
                <a:ea typeface="微软雅黑" panose="020B0503020204020204" pitchFamily="34" charset="-122"/>
              </a:rPr>
              <a:t>本质上仍然是冯</a:t>
            </a:r>
            <a:r>
              <a:rPr lang="en-US" altLang="zh-CN" sz="2200" b="1" dirty="0">
                <a:solidFill>
                  <a:srgbClr val="FF0000"/>
                </a:solidFill>
                <a:latin typeface="微软雅黑" panose="020B0503020204020204" pitchFamily="34" charset="-122"/>
                <a:ea typeface="微软雅黑" panose="020B0503020204020204" pitchFamily="34" charset="-122"/>
              </a:rPr>
              <a:t>·</a:t>
            </a:r>
            <a:r>
              <a:rPr lang="zh-CN" altLang="en-US" sz="2200" b="1" dirty="0">
                <a:solidFill>
                  <a:srgbClr val="FF0000"/>
                </a:solidFill>
                <a:latin typeface="微软雅黑" panose="020B0503020204020204" pitchFamily="34" charset="-122"/>
                <a:ea typeface="微软雅黑" panose="020B0503020204020204" pitchFamily="34" charset="-122"/>
              </a:rPr>
              <a:t>诺依曼架构</a:t>
            </a:r>
            <a:r>
              <a:rPr lang="zh-CN" altLang="en-US" sz="2200" b="1" dirty="0">
                <a:solidFill>
                  <a:srgbClr val="002060"/>
                </a:solidFill>
                <a:latin typeface="微软雅黑" panose="020B0503020204020204" pitchFamily="34" charset="-122"/>
                <a:ea typeface="微软雅黑" panose="020B0503020204020204" pitchFamily="34" charset="-122"/>
              </a:rPr>
              <a:t>。</a:t>
            </a:r>
            <a:endParaRPr lang="zh-CN" altLang="en-US" sz="2200" b="1"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spd="slow" advTm="6023"/>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1">
            <a:extLst>
              <a:ext uri="{28A0092B-C50C-407E-A947-70E740481C1C}">
                <a14:useLocalDpi xmlns:a14="http://schemas.microsoft.com/office/drawing/2010/main" val="0"/>
              </a:ext>
            </a:extLst>
          </a:blip>
          <a:srcRect r="1164"/>
          <a:stretch>
            <a:fillRect/>
          </a:stretch>
        </p:blipFill>
        <p:spPr>
          <a:xfrm>
            <a:off x="3054456" y="1556792"/>
            <a:ext cx="6083086" cy="4049901"/>
          </a:xfrm>
          <a:prstGeom prst="rect">
            <a:avLst/>
          </a:prstGeom>
        </p:spPr>
      </p:pic>
    </p:spTree>
  </p:cSld>
  <p:clrMapOvr>
    <a:masterClrMapping/>
  </p:clrMapOvr>
  <p:transition advClick="0" advTm="18369"/>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7" name="矩形 6"/>
          <p:cNvSpPr/>
          <p:nvPr/>
        </p:nvSpPr>
        <p:spPr>
          <a:xfrm>
            <a:off x="0" y="983568"/>
            <a:ext cx="11913533" cy="581057"/>
          </a:xfrm>
          <a:prstGeom prst="rect">
            <a:avLst/>
          </a:prstGeom>
        </p:spPr>
        <p:txBody>
          <a:bodyPr wrap="square">
            <a:spAutoFit/>
          </a:bodyPr>
          <a:lstStyle/>
          <a:p>
            <a:pPr lvl="1">
              <a:lnSpc>
                <a:spcPct val="150000"/>
              </a:lnSpc>
              <a:buClr>
                <a:srgbClr val="FF0000"/>
              </a:buClr>
              <a:buSzPct val="10000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冯</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诺依曼架构的通用处理器在智能计算应用中遭遇以下问题</a:t>
            </a:r>
            <a:endParaRPr lang="en-US" altLang="zh-CN" b="1" dirty="0">
              <a:latin typeface="微软雅黑" panose="020B0503020204020204" pitchFamily="34" charset="-122"/>
              <a:ea typeface="微软雅黑" panose="020B0503020204020204" pitchFamily="34" charset="-122"/>
            </a:endParaRPr>
          </a:p>
        </p:txBody>
      </p:sp>
      <p:sp>
        <p:nvSpPr>
          <p:cNvPr id="9" name="矩形 8"/>
          <p:cNvSpPr/>
          <p:nvPr/>
        </p:nvSpPr>
        <p:spPr>
          <a:xfrm>
            <a:off x="695400" y="1661730"/>
            <a:ext cx="10945216" cy="4459041"/>
          </a:xfrm>
          <a:prstGeom prst="rect">
            <a:avLst/>
          </a:prstGeom>
        </p:spPr>
        <p:txBody>
          <a:bodyPr wrap="square">
            <a:spAutoFit/>
          </a:bodyPr>
          <a:lstStyle/>
          <a:p>
            <a:pPr lvl="1" indent="-342900" algn="just">
              <a:lnSpc>
                <a:spcPct val="150000"/>
              </a:lnSpc>
              <a:buClr>
                <a:srgbClr val="002060"/>
              </a:buClr>
              <a:buSzPct val="120000"/>
              <a:buFont typeface="Wingdings" panose="05000000000000000000" pitchFamily="2" charset="2"/>
              <a:buChar char="Ø"/>
            </a:pPr>
            <a:r>
              <a:rPr lang="zh-CN" altLang="en-US" b="1" dirty="0">
                <a:solidFill>
                  <a:srgbClr val="002060"/>
                </a:solidFill>
                <a:latin typeface="微软雅黑" panose="020B0503020204020204" pitchFamily="34" charset="-122"/>
                <a:ea typeface="微软雅黑" panose="020B0503020204020204" pitchFamily="34" charset="-122"/>
              </a:rPr>
              <a:t>控制流驱动的</a:t>
            </a:r>
            <a:r>
              <a:rPr lang="zh-CN" altLang="en-US" b="1" dirty="0">
                <a:solidFill>
                  <a:srgbClr val="0070C0"/>
                </a:solidFill>
                <a:latin typeface="微软雅黑" panose="020B0503020204020204" pitchFamily="34" charset="-122"/>
                <a:ea typeface="微软雅黑" panose="020B0503020204020204" pitchFamily="34" charset="-122"/>
              </a:rPr>
              <a:t>时域计算架构</a:t>
            </a:r>
            <a:r>
              <a:rPr lang="zh-CN" altLang="en-US" b="1" dirty="0">
                <a:solidFill>
                  <a:srgbClr val="002060"/>
                </a:solidFill>
                <a:latin typeface="微软雅黑" panose="020B0503020204020204" pitchFamily="34" charset="-122"/>
                <a:ea typeface="微软雅黑" panose="020B0503020204020204" pitchFamily="34" charset="-122"/>
              </a:rPr>
              <a:t>，为完成核心的“执行”运算，需要大量的</a:t>
            </a:r>
            <a:r>
              <a:rPr lang="zh-CN" altLang="en-US" b="1" dirty="0">
                <a:solidFill>
                  <a:srgbClr val="0070C0"/>
                </a:solidFill>
                <a:latin typeface="微软雅黑" panose="020B0503020204020204" pitchFamily="34" charset="-122"/>
                <a:ea typeface="微软雅黑" panose="020B0503020204020204" pitchFamily="34" charset="-122"/>
              </a:rPr>
              <a:t>辅助性工作</a:t>
            </a:r>
            <a:r>
              <a:rPr lang="zh-CN" altLang="en-US" b="1" dirty="0">
                <a:solidFill>
                  <a:srgbClr val="002060"/>
                </a:solidFill>
                <a:latin typeface="微软雅黑" panose="020B0503020204020204" pitchFamily="34" charset="-122"/>
                <a:ea typeface="微软雅黑" panose="020B0503020204020204" pitchFamily="34" charset="-122"/>
              </a:rPr>
              <a:t>，如“取指”和“译码”等，极大地</a:t>
            </a:r>
            <a:r>
              <a:rPr lang="zh-CN" altLang="en-US" b="1" dirty="0">
                <a:solidFill>
                  <a:srgbClr val="0070C0"/>
                </a:solidFill>
                <a:latin typeface="微软雅黑" panose="020B0503020204020204" pitchFamily="34" charset="-122"/>
                <a:ea typeface="微软雅黑" panose="020B0503020204020204" pitchFamily="34" charset="-122"/>
              </a:rPr>
              <a:t>限制了处理的性能</a:t>
            </a:r>
            <a:r>
              <a:rPr lang="zh-CN" altLang="en-US" b="1" dirty="0">
                <a:solidFill>
                  <a:srgbClr val="002060"/>
                </a:solidFill>
                <a:latin typeface="微软雅黑" panose="020B0503020204020204" pitchFamily="34" charset="-122"/>
                <a:ea typeface="微软雅黑" panose="020B0503020204020204" pitchFamily="34" charset="-122"/>
              </a:rPr>
              <a:t>，浪费能耗。</a:t>
            </a:r>
            <a:endParaRPr lang="en-US" altLang="zh-CN" b="1" dirty="0">
              <a:solidFill>
                <a:srgbClr val="002060"/>
              </a:solidFill>
              <a:latin typeface="微软雅黑" panose="020B0503020204020204" pitchFamily="34" charset="-122"/>
              <a:ea typeface="微软雅黑" panose="020B0503020204020204" pitchFamily="34" charset="-122"/>
            </a:endParaRPr>
          </a:p>
          <a:p>
            <a:pPr lvl="1" indent="-342900" algn="just">
              <a:lnSpc>
                <a:spcPct val="150000"/>
              </a:lnSpc>
              <a:buClr>
                <a:srgbClr val="002060"/>
              </a:buClr>
              <a:buSzPct val="120000"/>
              <a:buFont typeface="Wingdings" panose="05000000000000000000" pitchFamily="2" charset="2"/>
              <a:buChar char="Ø"/>
            </a:pPr>
            <a:r>
              <a:rPr lang="zh-CN" altLang="en-US" b="1" dirty="0">
                <a:solidFill>
                  <a:srgbClr val="0070C0"/>
                </a:solidFill>
                <a:latin typeface="微软雅黑" panose="020B0503020204020204" pitchFamily="34" charset="-122"/>
                <a:ea typeface="微软雅黑" panose="020B0503020204020204" pitchFamily="34" charset="-122"/>
              </a:rPr>
              <a:t>存储与运算分离</a:t>
            </a:r>
            <a:r>
              <a:rPr lang="zh-CN" altLang="en-US" b="1" dirty="0">
                <a:solidFill>
                  <a:srgbClr val="002060"/>
                </a:solidFill>
                <a:latin typeface="微软雅黑" panose="020B0503020204020204" pitchFamily="34" charset="-122"/>
                <a:ea typeface="微软雅黑" panose="020B0503020204020204" pitchFamily="34" charset="-122"/>
              </a:rPr>
              <a:t>的计算架构下，处理器执行命令必须从外部存储单元读取数据，执行完成后还要写回数据，</a:t>
            </a:r>
            <a:r>
              <a:rPr lang="zh-CN" altLang="en-US" b="1" dirty="0">
                <a:solidFill>
                  <a:srgbClr val="0070C0"/>
                </a:solidFill>
                <a:latin typeface="微软雅黑" panose="020B0503020204020204" pitchFamily="34" charset="-122"/>
                <a:ea typeface="微软雅黑" panose="020B0503020204020204" pitchFamily="34" charset="-122"/>
              </a:rPr>
              <a:t>频繁数据交换</a:t>
            </a:r>
            <a:r>
              <a:rPr lang="zh-CN" altLang="en-US" b="1" dirty="0">
                <a:solidFill>
                  <a:srgbClr val="002060"/>
                </a:solidFill>
                <a:latin typeface="微软雅黑" panose="020B0503020204020204" pitchFamily="34" charset="-122"/>
                <a:ea typeface="微软雅黑" panose="020B0503020204020204" pitchFamily="34" charset="-122"/>
              </a:rPr>
              <a:t>导致大量</a:t>
            </a:r>
            <a:r>
              <a:rPr lang="zh-CN" altLang="en-US" b="1" dirty="0">
                <a:solidFill>
                  <a:srgbClr val="0070C0"/>
                </a:solidFill>
                <a:latin typeface="微软雅黑" panose="020B0503020204020204" pitchFamily="34" charset="-122"/>
                <a:ea typeface="微软雅黑" panose="020B0503020204020204" pitchFamily="34" charset="-122"/>
              </a:rPr>
              <a:t>功耗浪费在总线上</a:t>
            </a:r>
            <a:r>
              <a:rPr lang="zh-CN" altLang="en-US" b="1" dirty="0">
                <a:solidFill>
                  <a:srgbClr val="002060"/>
                </a:solidFill>
                <a:latin typeface="微软雅黑" panose="020B0503020204020204" pitchFamily="34" charset="-122"/>
                <a:ea typeface="微软雅黑" panose="020B0503020204020204" pitchFamily="34" charset="-122"/>
              </a:rPr>
              <a:t>。</a:t>
            </a:r>
            <a:endParaRPr lang="en-US" altLang="zh-CN" b="1" dirty="0">
              <a:solidFill>
                <a:srgbClr val="002060"/>
              </a:solidFill>
              <a:latin typeface="微软雅黑" panose="020B0503020204020204" pitchFamily="34" charset="-122"/>
              <a:ea typeface="微软雅黑" panose="020B0503020204020204" pitchFamily="34" charset="-122"/>
            </a:endParaRPr>
          </a:p>
          <a:p>
            <a:pPr lvl="1" indent="-342900" algn="just">
              <a:lnSpc>
                <a:spcPct val="150000"/>
              </a:lnSpc>
              <a:buClr>
                <a:srgbClr val="002060"/>
              </a:buClr>
              <a:buSzPct val="120000"/>
              <a:buFont typeface="Wingdings" panose="05000000000000000000" pitchFamily="2" charset="2"/>
              <a:buChar char="Ø"/>
            </a:pPr>
            <a:r>
              <a:rPr lang="zh-CN" altLang="en-US" b="1" dirty="0">
                <a:solidFill>
                  <a:srgbClr val="002060"/>
                </a:solidFill>
                <a:latin typeface="微软雅黑" panose="020B0503020204020204" pitchFamily="34" charset="-122"/>
                <a:ea typeface="微软雅黑" panose="020B0503020204020204" pitchFamily="34" charset="-122"/>
              </a:rPr>
              <a:t>冯</a:t>
            </a:r>
            <a:r>
              <a:rPr lang="en-US" altLang="zh-CN" b="1" dirty="0">
                <a:solidFill>
                  <a:srgbClr val="002060"/>
                </a:solidFill>
                <a:latin typeface="微软雅黑" panose="020B0503020204020204" pitchFamily="34" charset="-122"/>
                <a:ea typeface="微软雅黑" panose="020B0503020204020204" pitchFamily="34" charset="-122"/>
              </a:rPr>
              <a:t>·</a:t>
            </a:r>
            <a:r>
              <a:rPr lang="zh-CN" altLang="en-US" b="1" dirty="0">
                <a:solidFill>
                  <a:srgbClr val="002060"/>
                </a:solidFill>
                <a:latin typeface="微软雅黑" panose="020B0503020204020204" pitchFamily="34" charset="-122"/>
                <a:ea typeface="微软雅黑" panose="020B0503020204020204" pitchFamily="34" charset="-122"/>
              </a:rPr>
              <a:t>诺依曼架构的通用处理器采用</a:t>
            </a:r>
            <a:r>
              <a:rPr lang="zh-CN" altLang="en-US" b="1" dirty="0">
                <a:solidFill>
                  <a:srgbClr val="0070C0"/>
                </a:solidFill>
                <a:latin typeface="微软雅黑" panose="020B0503020204020204" pitchFamily="34" charset="-122"/>
                <a:ea typeface="微软雅黑" panose="020B0503020204020204" pitchFamily="34" charset="-122"/>
              </a:rPr>
              <a:t>固定位宽</a:t>
            </a:r>
            <a:r>
              <a:rPr lang="zh-CN" altLang="en-US" b="1" dirty="0">
                <a:solidFill>
                  <a:srgbClr val="002060"/>
                </a:solidFill>
                <a:latin typeface="微软雅黑" panose="020B0503020204020204" pitchFamily="34" charset="-122"/>
                <a:ea typeface="微软雅黑" panose="020B0503020204020204" pitchFamily="34" charset="-122"/>
              </a:rPr>
              <a:t>的运算单元设计，无法灵活高效地支持智能计算的多精度协同运算需求。</a:t>
            </a:r>
            <a:endParaRPr lang="en-US" altLang="zh-CN" b="1" dirty="0">
              <a:solidFill>
                <a:srgbClr val="002060"/>
              </a:solidFill>
              <a:latin typeface="微软雅黑" panose="020B0503020204020204" pitchFamily="34" charset="-122"/>
              <a:ea typeface="微软雅黑" panose="020B0503020204020204" pitchFamily="34" charset="-122"/>
            </a:endParaRPr>
          </a:p>
          <a:p>
            <a:pPr lvl="1" indent="-342900" algn="just">
              <a:lnSpc>
                <a:spcPct val="150000"/>
              </a:lnSpc>
              <a:buClr>
                <a:srgbClr val="002060"/>
              </a:buClr>
              <a:buSzPct val="120000"/>
              <a:buFont typeface="Wingdings" panose="05000000000000000000" pitchFamily="2" charset="2"/>
              <a:buChar char="Ø"/>
            </a:pPr>
            <a:r>
              <a:rPr lang="zh-CN" altLang="en-US" b="1" dirty="0">
                <a:solidFill>
                  <a:srgbClr val="002060"/>
                </a:solidFill>
                <a:latin typeface="微软雅黑" panose="020B0503020204020204" pitchFamily="34" charset="-122"/>
                <a:ea typeface="微软雅黑" panose="020B0503020204020204" pitchFamily="34" charset="-122"/>
              </a:rPr>
              <a:t>智能计算采用</a:t>
            </a:r>
            <a:r>
              <a:rPr lang="zh-CN" altLang="en-US" b="1" dirty="0">
                <a:solidFill>
                  <a:srgbClr val="0070C0"/>
                </a:solidFill>
                <a:latin typeface="微软雅黑" panose="020B0503020204020204" pitchFamily="34" charset="-122"/>
                <a:ea typeface="微软雅黑" panose="020B0503020204020204" pitchFamily="34" charset="-122"/>
              </a:rPr>
              <a:t>三维张量数据结构进行卷积计算</a:t>
            </a:r>
            <a:r>
              <a:rPr lang="zh-CN" altLang="en-US" b="1" dirty="0">
                <a:solidFill>
                  <a:srgbClr val="002060"/>
                </a:solidFill>
                <a:latin typeface="微软雅黑" panose="020B0503020204020204" pitchFamily="34" charset="-122"/>
                <a:ea typeface="微软雅黑" panose="020B0503020204020204" pitchFamily="34" charset="-122"/>
              </a:rPr>
              <a:t>，映射到冯</a:t>
            </a:r>
            <a:r>
              <a:rPr lang="en-US" altLang="zh-CN" b="1" dirty="0">
                <a:solidFill>
                  <a:srgbClr val="002060"/>
                </a:solidFill>
                <a:latin typeface="微软雅黑" panose="020B0503020204020204" pitchFamily="34" charset="-122"/>
                <a:ea typeface="微软雅黑" panose="020B0503020204020204" pitchFamily="34" charset="-122"/>
              </a:rPr>
              <a:t>·</a:t>
            </a:r>
            <a:r>
              <a:rPr lang="zh-CN" altLang="en-US" b="1" dirty="0">
                <a:solidFill>
                  <a:srgbClr val="002060"/>
                </a:solidFill>
                <a:latin typeface="微软雅黑" panose="020B0503020204020204" pitchFamily="34" charset="-122"/>
                <a:ea typeface="微软雅黑" panose="020B0503020204020204" pitchFamily="34" charset="-122"/>
              </a:rPr>
              <a:t>诺依曼机的</a:t>
            </a:r>
            <a:r>
              <a:rPr lang="zh-CN" altLang="en-US" b="1" dirty="0">
                <a:solidFill>
                  <a:srgbClr val="0070C0"/>
                </a:solidFill>
                <a:latin typeface="微软雅黑" panose="020B0503020204020204" pitchFamily="34" charset="-122"/>
                <a:ea typeface="微软雅黑" panose="020B0503020204020204" pitchFamily="34" charset="-122"/>
              </a:rPr>
              <a:t>一维线性存储器上</a:t>
            </a:r>
            <a:r>
              <a:rPr lang="zh-CN" altLang="en-US" b="1" dirty="0">
                <a:solidFill>
                  <a:srgbClr val="002060"/>
                </a:solidFill>
                <a:latin typeface="微软雅黑" panose="020B0503020204020204" pitchFamily="34" charset="-122"/>
                <a:ea typeface="微软雅黑" panose="020B0503020204020204" pitchFamily="34" charset="-122"/>
              </a:rPr>
              <a:t>，</a:t>
            </a:r>
            <a:r>
              <a:rPr lang="zh-CN" altLang="en-US" b="1" dirty="0">
                <a:solidFill>
                  <a:srgbClr val="0070C0"/>
                </a:solidFill>
                <a:latin typeface="微软雅黑" panose="020B0503020204020204" pitchFamily="34" charset="-122"/>
                <a:ea typeface="微软雅黑" panose="020B0503020204020204" pitchFamily="34" charset="-122"/>
              </a:rPr>
              <a:t>访存效率低</a:t>
            </a:r>
            <a:r>
              <a:rPr lang="zh-CN" altLang="en-US" b="1" dirty="0">
                <a:solidFill>
                  <a:srgbClr val="002060"/>
                </a:solidFill>
                <a:latin typeface="微软雅黑" panose="020B0503020204020204" pitchFamily="34" charset="-122"/>
                <a:ea typeface="微软雅黑" panose="020B0503020204020204" pitchFamily="34" charset="-122"/>
              </a:rPr>
              <a:t>。</a:t>
            </a:r>
            <a:endParaRPr lang="en-US" altLang="zh-CN" b="1" dirty="0">
              <a:solidFill>
                <a:srgbClr val="002060"/>
              </a:solidFill>
              <a:latin typeface="微软雅黑" panose="020B0503020204020204" pitchFamily="34" charset="-122"/>
              <a:ea typeface="微软雅黑" panose="020B0503020204020204" pitchFamily="34" charset="-122"/>
            </a:endParaRPr>
          </a:p>
        </p:txBody>
      </p:sp>
    </p:spTree>
  </p:cSld>
  <p:clrMapOvr>
    <a:masterClrMapping/>
  </p:clrMapOvr>
  <p:transition spd="slow" advTm="6023"/>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p:cNvSpPr/>
          <p:nvPr/>
        </p:nvSpPr>
        <p:spPr bwMode="auto">
          <a:xfrm>
            <a:off x="335360" y="943722"/>
            <a:ext cx="11521280" cy="5149574"/>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5" name="矩形 4"/>
          <p:cNvSpPr/>
          <p:nvPr/>
        </p:nvSpPr>
        <p:spPr>
          <a:xfrm>
            <a:off x="551384" y="957417"/>
            <a:ext cx="11089232" cy="5013039"/>
          </a:xfrm>
          <a:prstGeom prst="rect">
            <a:avLst/>
          </a:prstGeom>
        </p:spPr>
        <p:txBody>
          <a:bodyPr wrap="square">
            <a:spAutoFit/>
          </a:bodyPr>
          <a:lstStyle/>
          <a:p>
            <a:pPr marL="342900" indent="-342900" algn="just">
              <a:lnSpc>
                <a:spcPct val="150000"/>
              </a:lnSpc>
              <a:buClr>
                <a:srgbClr val="003366"/>
              </a:buClr>
              <a:buFont typeface="Wingdings" panose="05000000000000000000" pitchFamily="2" charset="2"/>
              <a:buChar char="p"/>
            </a:pPr>
            <a:r>
              <a:rPr lang="en-US" altLang="zh-CN" b="1" dirty="0">
                <a:solidFill>
                  <a:srgbClr val="003366"/>
                </a:solidFill>
                <a:latin typeface="微软雅黑" panose="020B0503020204020204" pitchFamily="34" charset="-122"/>
                <a:ea typeface="微软雅黑" panose="020B0503020204020204" pitchFamily="34" charset="-122"/>
              </a:rPr>
              <a:t>1965</a:t>
            </a:r>
            <a:r>
              <a:rPr lang="zh-CN" altLang="en-US" b="1" dirty="0">
                <a:solidFill>
                  <a:srgbClr val="003366"/>
                </a:solidFill>
                <a:latin typeface="微软雅黑" panose="020B0503020204020204" pitchFamily="34" charset="-122"/>
                <a:ea typeface="微软雅黑" panose="020B0503020204020204" pitchFamily="34" charset="-122"/>
              </a:rPr>
              <a:t>年，</a:t>
            </a:r>
            <a:r>
              <a:rPr lang="en-US" altLang="zh-CN" b="1" dirty="0">
                <a:latin typeface="微软雅黑" panose="020B0503020204020204" pitchFamily="34" charset="-122"/>
                <a:ea typeface="微软雅黑" panose="020B0503020204020204" pitchFamily="34" charset="-122"/>
              </a:rPr>
              <a:t>Moore</a:t>
            </a:r>
            <a:r>
              <a:rPr lang="zh-CN" altLang="en-US" b="1" dirty="0">
                <a:solidFill>
                  <a:srgbClr val="003366"/>
                </a:solidFill>
                <a:latin typeface="微软雅黑" panose="020B0503020204020204" pitchFamily="34" charset="-122"/>
                <a:ea typeface="微软雅黑" panose="020B0503020204020204" pitchFamily="34" charset="-122"/>
              </a:rPr>
              <a:t>预测芯片的晶体管数量将每一两年翻一番，但目前</a:t>
            </a:r>
            <a:r>
              <a:rPr lang="zh-CN" altLang="en-US" b="1" dirty="0">
                <a:solidFill>
                  <a:srgbClr val="FF0000"/>
                </a:solidFill>
                <a:latin typeface="微软雅黑" panose="020B0503020204020204" pitchFamily="34" charset="-122"/>
                <a:ea typeface="微软雅黑" panose="020B0503020204020204" pitchFamily="34" charset="-122"/>
              </a:rPr>
              <a:t>摩尔定律正在终结</a:t>
            </a:r>
            <a:r>
              <a:rPr lang="zh-CN" altLang="en-US" b="1" dirty="0">
                <a:solidFill>
                  <a:srgbClr val="003366"/>
                </a:solidFill>
                <a:latin typeface="微软雅黑" panose="020B0503020204020204" pitchFamily="34" charset="-122"/>
                <a:ea typeface="微软雅黑" panose="020B0503020204020204" pitchFamily="34" charset="-122"/>
              </a:rPr>
              <a:t>。</a:t>
            </a:r>
            <a:r>
              <a:rPr lang="en-US" altLang="zh-CN" b="1" dirty="0">
                <a:solidFill>
                  <a:srgbClr val="003366"/>
                </a:solidFill>
                <a:latin typeface="微软雅黑" panose="020B0503020204020204" pitchFamily="34" charset="-122"/>
                <a:ea typeface="微软雅黑" panose="020B0503020204020204" pitchFamily="34" charset="-122"/>
              </a:rPr>
              <a:t>2010</a:t>
            </a:r>
            <a:r>
              <a:rPr lang="zh-CN" altLang="en-US" b="1" dirty="0">
                <a:solidFill>
                  <a:srgbClr val="003366"/>
                </a:solidFill>
                <a:latin typeface="微软雅黑" panose="020B0503020204020204" pitchFamily="34" charset="-122"/>
                <a:ea typeface="微软雅黑" panose="020B0503020204020204" pitchFamily="34" charset="-122"/>
              </a:rPr>
              <a:t>年的英特尔至强</a:t>
            </a:r>
            <a:r>
              <a:rPr lang="en-US" altLang="zh-CN" b="1" dirty="0">
                <a:solidFill>
                  <a:srgbClr val="003366"/>
                </a:solidFill>
                <a:latin typeface="微软雅黑" panose="020B0503020204020204" pitchFamily="34" charset="-122"/>
                <a:ea typeface="微软雅黑" panose="020B0503020204020204" pitchFamily="34" charset="-122"/>
              </a:rPr>
              <a:t>E5</a:t>
            </a:r>
            <a:r>
              <a:rPr lang="zh-CN" altLang="en-US" b="1" dirty="0">
                <a:solidFill>
                  <a:srgbClr val="003366"/>
                </a:solidFill>
                <a:latin typeface="微软雅黑" panose="020B0503020204020204" pitchFamily="34" charset="-122"/>
                <a:ea typeface="微软雅黑" panose="020B0503020204020204" pitchFamily="34" charset="-122"/>
              </a:rPr>
              <a:t>微处理器有</a:t>
            </a:r>
            <a:r>
              <a:rPr lang="en-US" altLang="zh-CN" b="1" dirty="0">
                <a:solidFill>
                  <a:srgbClr val="003366"/>
                </a:solidFill>
                <a:latin typeface="微软雅黑" panose="020B0503020204020204" pitchFamily="34" charset="-122"/>
                <a:ea typeface="微软雅黑" panose="020B0503020204020204" pitchFamily="34" charset="-122"/>
              </a:rPr>
              <a:t>23</a:t>
            </a:r>
            <a:r>
              <a:rPr lang="zh-CN" altLang="en-US" b="1" dirty="0">
                <a:solidFill>
                  <a:srgbClr val="003366"/>
                </a:solidFill>
                <a:latin typeface="微软雅黑" panose="020B0503020204020204" pitchFamily="34" charset="-122"/>
                <a:ea typeface="微软雅黑" panose="020B0503020204020204" pitchFamily="34" charset="-122"/>
              </a:rPr>
              <a:t>亿个晶体管，而</a:t>
            </a:r>
            <a:r>
              <a:rPr lang="en-US" altLang="zh-CN" b="1" dirty="0">
                <a:solidFill>
                  <a:srgbClr val="003366"/>
                </a:solidFill>
                <a:latin typeface="微软雅黑" panose="020B0503020204020204" pitchFamily="34" charset="-122"/>
                <a:ea typeface="微软雅黑" panose="020B0503020204020204" pitchFamily="34" charset="-122"/>
              </a:rPr>
              <a:t>2016</a:t>
            </a:r>
            <a:r>
              <a:rPr lang="zh-CN" altLang="en-US" b="1" dirty="0">
                <a:solidFill>
                  <a:srgbClr val="003366"/>
                </a:solidFill>
                <a:latin typeface="微软雅黑" panose="020B0503020204020204" pitchFamily="34" charset="-122"/>
                <a:ea typeface="微软雅黑" panose="020B0503020204020204" pitchFamily="34" charset="-122"/>
              </a:rPr>
              <a:t>年的至强</a:t>
            </a:r>
            <a:r>
              <a:rPr lang="en-US" altLang="zh-CN" b="1" dirty="0">
                <a:solidFill>
                  <a:srgbClr val="003366"/>
                </a:solidFill>
                <a:latin typeface="微软雅黑" panose="020B0503020204020204" pitchFamily="34" charset="-122"/>
                <a:ea typeface="微软雅黑" panose="020B0503020204020204" pitchFamily="34" charset="-122"/>
              </a:rPr>
              <a:t>E5</a:t>
            </a:r>
            <a:r>
              <a:rPr lang="zh-CN" altLang="en-US" b="1" dirty="0">
                <a:solidFill>
                  <a:srgbClr val="003366"/>
                </a:solidFill>
                <a:latin typeface="微软雅黑" panose="020B0503020204020204" pitchFamily="34" charset="-122"/>
                <a:ea typeface="微软雅黑" panose="020B0503020204020204" pitchFamily="34" charset="-122"/>
              </a:rPr>
              <a:t>有</a:t>
            </a:r>
            <a:r>
              <a:rPr lang="en-US" altLang="zh-CN" b="1" dirty="0">
                <a:solidFill>
                  <a:srgbClr val="003366"/>
                </a:solidFill>
                <a:latin typeface="微软雅黑" panose="020B0503020204020204" pitchFamily="34" charset="-122"/>
                <a:ea typeface="微软雅黑" panose="020B0503020204020204" pitchFamily="34" charset="-122"/>
              </a:rPr>
              <a:t>72</a:t>
            </a:r>
            <a:r>
              <a:rPr lang="zh-CN" altLang="en-US" b="1" dirty="0">
                <a:solidFill>
                  <a:srgbClr val="003366"/>
                </a:solidFill>
                <a:latin typeface="微软雅黑" panose="020B0503020204020204" pitchFamily="34" charset="-122"/>
                <a:ea typeface="微软雅黑" panose="020B0503020204020204" pitchFamily="34" charset="-122"/>
              </a:rPr>
              <a:t>亿个晶体管，与摩尔定律相差</a:t>
            </a:r>
            <a:r>
              <a:rPr lang="en-US" altLang="zh-CN" b="1" dirty="0">
                <a:solidFill>
                  <a:srgbClr val="003366"/>
                </a:solidFill>
                <a:latin typeface="微软雅黑" panose="020B0503020204020204" pitchFamily="34" charset="-122"/>
                <a:ea typeface="微软雅黑" panose="020B0503020204020204" pitchFamily="34" charset="-122"/>
              </a:rPr>
              <a:t>2.5</a:t>
            </a:r>
            <a:r>
              <a:rPr lang="zh-CN" altLang="en-US" b="1" dirty="0">
                <a:solidFill>
                  <a:srgbClr val="003366"/>
                </a:solidFill>
                <a:latin typeface="微软雅黑" panose="020B0503020204020204" pitchFamily="34" charset="-122"/>
                <a:ea typeface="微软雅黑" panose="020B0503020204020204" pitchFamily="34" charset="-122"/>
              </a:rPr>
              <a:t>倍。半导体技术仍然在继续演进，但比过去慢很多。</a:t>
            </a:r>
            <a:endParaRPr lang="zh-CN" altLang="en-US" b="1" dirty="0">
              <a:solidFill>
                <a:srgbClr val="003366"/>
              </a:solidFill>
              <a:latin typeface="微软雅黑" panose="020B0503020204020204" pitchFamily="34" charset="-122"/>
              <a:ea typeface="微软雅黑" panose="020B0503020204020204" pitchFamily="34" charset="-122"/>
            </a:endParaRPr>
          </a:p>
          <a:p>
            <a:pPr marL="342900" indent="-342900" algn="just">
              <a:lnSpc>
                <a:spcPct val="150000"/>
              </a:lnSpc>
              <a:buClr>
                <a:srgbClr val="003366"/>
              </a:buClr>
              <a:buFont typeface="Wingdings" panose="05000000000000000000" pitchFamily="2" charset="2"/>
              <a:buChar char="p"/>
            </a:pPr>
            <a:r>
              <a:rPr lang="en-US" altLang="zh-CN" b="1" dirty="0">
                <a:latin typeface="微软雅黑" panose="020B0503020204020204" pitchFamily="34" charset="-122"/>
                <a:ea typeface="微软雅黑" panose="020B0503020204020204" pitchFamily="34" charset="-122"/>
              </a:rPr>
              <a:t>Robert Dennard</a:t>
            </a:r>
            <a:r>
              <a:rPr lang="zh-CN" altLang="en-US" b="1" dirty="0">
                <a:solidFill>
                  <a:srgbClr val="003366"/>
                </a:solidFill>
                <a:latin typeface="微软雅黑" panose="020B0503020204020204" pitchFamily="34" charset="-122"/>
                <a:ea typeface="微软雅黑" panose="020B0503020204020204" pitchFamily="34" charset="-122"/>
              </a:rPr>
              <a:t>在</a:t>
            </a:r>
            <a:r>
              <a:rPr lang="en-US" altLang="zh-CN" b="1" dirty="0">
                <a:solidFill>
                  <a:srgbClr val="003366"/>
                </a:solidFill>
                <a:latin typeface="微软雅黑" panose="020B0503020204020204" pitchFamily="34" charset="-122"/>
                <a:ea typeface="微软雅黑" panose="020B0503020204020204" pitchFamily="34" charset="-122"/>
              </a:rPr>
              <a:t>1974</a:t>
            </a:r>
            <a:r>
              <a:rPr lang="zh-CN" altLang="en-US" b="1" dirty="0">
                <a:solidFill>
                  <a:srgbClr val="003366"/>
                </a:solidFill>
                <a:latin typeface="微软雅黑" panose="020B0503020204020204" pitchFamily="34" charset="-122"/>
                <a:ea typeface="微软雅黑" panose="020B0503020204020204" pitchFamily="34" charset="-122"/>
              </a:rPr>
              <a:t>年发现，当晶体管变小时，功率密度是不变的。如果晶体管的线性尺寸缩小</a:t>
            </a:r>
            <a:r>
              <a:rPr lang="en-US" altLang="zh-CN" b="1" dirty="0">
                <a:solidFill>
                  <a:srgbClr val="003366"/>
                </a:solidFill>
                <a:latin typeface="微软雅黑" panose="020B0503020204020204" pitchFamily="34" charset="-122"/>
                <a:ea typeface="微软雅黑" panose="020B0503020204020204" pitchFamily="34" charset="-122"/>
              </a:rPr>
              <a:t>2</a:t>
            </a:r>
            <a:r>
              <a:rPr lang="zh-CN" altLang="en-US" b="1" dirty="0">
                <a:solidFill>
                  <a:srgbClr val="003366"/>
                </a:solidFill>
                <a:latin typeface="微软雅黑" panose="020B0503020204020204" pitchFamily="34" charset="-122"/>
                <a:ea typeface="微软雅黑" panose="020B0503020204020204" pitchFamily="34" charset="-122"/>
              </a:rPr>
              <a:t>倍，那就可以提供</a:t>
            </a:r>
            <a:r>
              <a:rPr lang="en-US" altLang="zh-CN" b="1" dirty="0">
                <a:solidFill>
                  <a:srgbClr val="003366"/>
                </a:solidFill>
                <a:latin typeface="微软雅黑" panose="020B0503020204020204" pitchFamily="34" charset="-122"/>
                <a:ea typeface="微软雅黑" panose="020B0503020204020204" pitchFamily="34" charset="-122"/>
              </a:rPr>
              <a:t>4</a:t>
            </a:r>
            <a:r>
              <a:rPr lang="zh-CN" altLang="en-US" b="1" dirty="0">
                <a:solidFill>
                  <a:srgbClr val="003366"/>
                </a:solidFill>
                <a:latin typeface="微软雅黑" panose="020B0503020204020204" pitchFamily="34" charset="-122"/>
                <a:ea typeface="微软雅黑" panose="020B0503020204020204" pitchFamily="34" charset="-122"/>
              </a:rPr>
              <a:t>倍的晶体管数量。如果电流和电压也都缩小</a:t>
            </a:r>
            <a:r>
              <a:rPr lang="en-US" altLang="zh-CN" b="1" dirty="0">
                <a:solidFill>
                  <a:srgbClr val="003366"/>
                </a:solidFill>
                <a:latin typeface="微软雅黑" panose="020B0503020204020204" pitchFamily="34" charset="-122"/>
                <a:ea typeface="微软雅黑" panose="020B0503020204020204" pitchFamily="34" charset="-122"/>
              </a:rPr>
              <a:t>2</a:t>
            </a:r>
            <a:r>
              <a:rPr lang="zh-CN" altLang="en-US" b="1" dirty="0">
                <a:solidFill>
                  <a:srgbClr val="003366"/>
                </a:solidFill>
                <a:latin typeface="微软雅黑" panose="020B0503020204020204" pitchFamily="34" charset="-122"/>
                <a:ea typeface="微软雅黑" panose="020B0503020204020204" pitchFamily="34" charset="-122"/>
              </a:rPr>
              <a:t>倍，那么功率就会下降</a:t>
            </a:r>
            <a:r>
              <a:rPr lang="en-US" altLang="zh-CN" b="1" dirty="0">
                <a:solidFill>
                  <a:srgbClr val="003366"/>
                </a:solidFill>
                <a:latin typeface="微软雅黑" panose="020B0503020204020204" pitchFamily="34" charset="-122"/>
                <a:ea typeface="微软雅黑" panose="020B0503020204020204" pitchFamily="34" charset="-122"/>
              </a:rPr>
              <a:t>4</a:t>
            </a:r>
            <a:r>
              <a:rPr lang="zh-CN" altLang="en-US" b="1" dirty="0">
                <a:solidFill>
                  <a:srgbClr val="003366"/>
                </a:solidFill>
                <a:latin typeface="微软雅黑" panose="020B0503020204020204" pitchFamily="34" charset="-122"/>
                <a:ea typeface="微软雅黑" panose="020B0503020204020204" pitchFamily="34" charset="-122"/>
              </a:rPr>
              <a:t>倍。</a:t>
            </a:r>
            <a:r>
              <a:rPr lang="en-US" altLang="zh-CN" b="1" dirty="0">
                <a:solidFill>
                  <a:srgbClr val="FF0000"/>
                </a:solidFill>
                <a:latin typeface="微软雅黑" panose="020B0503020204020204" pitchFamily="34" charset="-122"/>
                <a:ea typeface="微软雅黑" panose="020B0503020204020204" pitchFamily="34" charset="-122"/>
              </a:rPr>
              <a:t>Dennard Scaling</a:t>
            </a:r>
            <a:r>
              <a:rPr lang="zh-CN" altLang="en-US" b="1" dirty="0">
                <a:solidFill>
                  <a:srgbClr val="003366"/>
                </a:solidFill>
                <a:latin typeface="微软雅黑" panose="020B0503020204020204" pitchFamily="34" charset="-122"/>
                <a:ea typeface="微软雅黑" panose="020B0503020204020204" pitchFamily="34" charset="-122"/>
              </a:rPr>
              <a:t>在首次被观察到</a:t>
            </a:r>
            <a:r>
              <a:rPr lang="en-US" altLang="zh-CN" b="1" dirty="0">
                <a:solidFill>
                  <a:srgbClr val="003366"/>
                </a:solidFill>
                <a:latin typeface="微软雅黑" panose="020B0503020204020204" pitchFamily="34" charset="-122"/>
                <a:ea typeface="微软雅黑" panose="020B0503020204020204" pitchFamily="34" charset="-122"/>
              </a:rPr>
              <a:t>30</a:t>
            </a:r>
            <a:r>
              <a:rPr lang="zh-CN" altLang="en-US" b="1" dirty="0">
                <a:solidFill>
                  <a:srgbClr val="003366"/>
                </a:solidFill>
                <a:latin typeface="微软雅黑" panose="020B0503020204020204" pitchFamily="34" charset="-122"/>
                <a:ea typeface="微软雅黑" panose="020B0503020204020204" pitchFamily="34" charset="-122"/>
              </a:rPr>
              <a:t>年后就结束了，不是因为晶体管没有继续缩小，而是因为</a:t>
            </a:r>
            <a:r>
              <a:rPr lang="zh-CN" altLang="en-US" b="1" dirty="0">
                <a:solidFill>
                  <a:srgbClr val="FF0000"/>
                </a:solidFill>
                <a:latin typeface="微软雅黑" panose="020B0503020204020204" pitchFamily="34" charset="-122"/>
                <a:ea typeface="微软雅黑" panose="020B0503020204020204" pitchFamily="34" charset="-122"/>
              </a:rPr>
              <a:t>电流和电压无法在保证可靠的情况下不断下降</a:t>
            </a:r>
            <a:r>
              <a:rPr lang="zh-CN" altLang="en-US" b="1" dirty="0">
                <a:solidFill>
                  <a:srgbClr val="003366"/>
                </a:solidFill>
                <a:latin typeface="微软雅黑" panose="020B0503020204020204" pitchFamily="34" charset="-122"/>
                <a:ea typeface="微软雅黑" panose="020B0503020204020204" pitchFamily="34" charset="-122"/>
              </a:rPr>
              <a:t>。</a:t>
            </a:r>
            <a:endParaRPr lang="zh-CN" altLang="en-US" b="1" dirty="0">
              <a:solidFill>
                <a:srgbClr val="003366"/>
              </a:solidFill>
              <a:effectLst/>
              <a:latin typeface="微软雅黑" panose="020B0503020204020204" pitchFamily="34" charset="-122"/>
              <a:ea typeface="微软雅黑" panose="020B0503020204020204" pitchFamily="34" charset="-122"/>
            </a:endParaRPr>
          </a:p>
        </p:txBody>
      </p:sp>
    </p:spTree>
  </p:cSld>
  <p:clrMapOvr>
    <a:masterClrMapping/>
  </p:clrMapOvr>
  <p:transition spd="slow" advTm="6023"/>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p:cNvSpPr/>
          <p:nvPr/>
        </p:nvSpPr>
        <p:spPr bwMode="auto">
          <a:xfrm>
            <a:off x="3791744" y="2492896"/>
            <a:ext cx="4608512" cy="2160240"/>
          </a:xfrm>
          <a:prstGeom prst="roundRect">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7" name="矩形 6"/>
          <p:cNvSpPr/>
          <p:nvPr/>
        </p:nvSpPr>
        <p:spPr>
          <a:xfrm>
            <a:off x="-17301" y="4844650"/>
            <a:ext cx="11913533" cy="581057"/>
          </a:xfrm>
          <a:prstGeom prst="rect">
            <a:avLst/>
          </a:prstGeom>
        </p:spPr>
        <p:txBody>
          <a:bodyPr wrap="square">
            <a:spAutoFit/>
          </a:bodyPr>
          <a:lstStyle/>
          <a:p>
            <a:pPr lvl="1">
              <a:lnSpc>
                <a:spcPct val="150000"/>
              </a:lnSpc>
              <a:buClr>
                <a:srgbClr val="FF0000"/>
              </a:buClr>
              <a:buSzPct val="10000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非冯</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诺依曼架构</a:t>
            </a:r>
            <a:endParaRPr lang="en-US" altLang="zh-CN" b="1" dirty="0">
              <a:latin typeface="微软雅黑" panose="020B0503020204020204" pitchFamily="34" charset="-122"/>
              <a:ea typeface="微软雅黑" panose="020B0503020204020204" pitchFamily="34" charset="-122"/>
            </a:endParaRPr>
          </a:p>
        </p:txBody>
      </p:sp>
      <p:sp>
        <p:nvSpPr>
          <p:cNvPr id="9" name="矩形 8"/>
          <p:cNvSpPr/>
          <p:nvPr/>
        </p:nvSpPr>
        <p:spPr>
          <a:xfrm>
            <a:off x="331275" y="5477172"/>
            <a:ext cx="11578343" cy="1048172"/>
          </a:xfrm>
          <a:prstGeom prst="rect">
            <a:avLst/>
          </a:prstGeom>
        </p:spPr>
        <p:txBody>
          <a:bodyPr wrap="square">
            <a:spAutoFit/>
          </a:bodyPr>
          <a:lstStyle/>
          <a:p>
            <a:pPr marL="114300" lvl="1" algn="just">
              <a:lnSpc>
                <a:spcPct val="150000"/>
              </a:lnSpc>
              <a:buClr>
                <a:srgbClr val="002060"/>
              </a:buClr>
              <a:buSzPct val="120000"/>
            </a:pPr>
            <a:r>
              <a:rPr lang="zh-CN" altLang="en-US" sz="2200" b="1" dirty="0">
                <a:solidFill>
                  <a:srgbClr val="002060"/>
                </a:solidFill>
                <a:latin typeface="微软雅黑" panose="020B0503020204020204" pitchFamily="34" charset="-122"/>
                <a:ea typeface="微软雅黑" panose="020B0503020204020204" pitchFamily="34" charset="-122"/>
              </a:rPr>
              <a:t>脱离冯</a:t>
            </a:r>
            <a:r>
              <a:rPr lang="en-US" altLang="zh-CN" sz="2000" b="1" dirty="0">
                <a:solidFill>
                  <a:srgbClr val="002060"/>
                </a:solidFill>
                <a:latin typeface="微软雅黑" panose="020B0503020204020204" pitchFamily="34" charset="-122"/>
                <a:ea typeface="微软雅黑" panose="020B0503020204020204" pitchFamily="34" charset="-122"/>
              </a:rPr>
              <a:t>·</a:t>
            </a:r>
            <a:r>
              <a:rPr lang="zh-CN" altLang="en-US" sz="2200" b="1" dirty="0">
                <a:solidFill>
                  <a:srgbClr val="002060"/>
                </a:solidFill>
                <a:latin typeface="微软雅黑" panose="020B0503020204020204" pitchFamily="34" charset="-122"/>
                <a:ea typeface="微软雅黑" panose="020B0503020204020204" pitchFamily="34" charset="-122"/>
              </a:rPr>
              <a:t>诺依曼原有计算模式，是一种有利于开发高度并行功能的新型计算架构，例如</a:t>
            </a:r>
            <a:r>
              <a:rPr lang="zh-CN" altLang="en-US" sz="2200" b="1" dirty="0">
                <a:solidFill>
                  <a:srgbClr val="0070C0"/>
                </a:solidFill>
                <a:latin typeface="微软雅黑" panose="020B0503020204020204" pitchFamily="34" charset="-122"/>
                <a:ea typeface="微软雅黑" panose="020B0503020204020204" pitchFamily="34" charset="-122"/>
              </a:rPr>
              <a:t>光子计算机</a:t>
            </a:r>
            <a:r>
              <a:rPr lang="zh-CN" altLang="en-US" sz="2200" b="1" dirty="0">
                <a:solidFill>
                  <a:srgbClr val="002060"/>
                </a:solidFill>
                <a:latin typeface="微软雅黑" panose="020B0503020204020204" pitchFamily="34" charset="-122"/>
                <a:ea typeface="微软雅黑" panose="020B0503020204020204" pitchFamily="34" charset="-122"/>
              </a:rPr>
              <a:t>、</a:t>
            </a:r>
            <a:r>
              <a:rPr lang="zh-CN" altLang="en-US" sz="2200" b="1" dirty="0">
                <a:solidFill>
                  <a:srgbClr val="0070C0"/>
                </a:solidFill>
                <a:latin typeface="微软雅黑" panose="020B0503020204020204" pitchFamily="34" charset="-122"/>
                <a:ea typeface="微软雅黑" panose="020B0503020204020204" pitchFamily="34" charset="-122"/>
              </a:rPr>
              <a:t>数据流计算机</a:t>
            </a:r>
            <a:r>
              <a:rPr lang="zh-CN" altLang="en-US" sz="2200" b="1" dirty="0">
                <a:solidFill>
                  <a:srgbClr val="002060"/>
                </a:solidFill>
                <a:latin typeface="微软雅黑" panose="020B0503020204020204" pitchFamily="34" charset="-122"/>
                <a:ea typeface="微软雅黑" panose="020B0503020204020204" pitchFamily="34" charset="-122"/>
              </a:rPr>
              <a:t>和</a:t>
            </a:r>
            <a:r>
              <a:rPr lang="zh-CN" altLang="en-US" sz="2200" b="1" dirty="0">
                <a:solidFill>
                  <a:srgbClr val="0070C0"/>
                </a:solidFill>
                <a:latin typeface="微软雅黑" panose="020B0503020204020204" pitchFamily="34" charset="-122"/>
                <a:ea typeface="微软雅黑" panose="020B0503020204020204" pitchFamily="34" charset="-122"/>
              </a:rPr>
              <a:t>量子计算机</a:t>
            </a:r>
            <a:r>
              <a:rPr lang="zh-CN" altLang="en-US" sz="2200" b="1" dirty="0">
                <a:solidFill>
                  <a:srgbClr val="002060"/>
                </a:solidFill>
                <a:latin typeface="微软雅黑" panose="020B0503020204020204" pitchFamily="34" charset="-122"/>
                <a:ea typeface="微软雅黑" panose="020B0503020204020204" pitchFamily="34" charset="-122"/>
              </a:rPr>
              <a:t>等。</a:t>
            </a:r>
            <a:endParaRPr lang="zh-CN" altLang="en-US" sz="2200" b="1" dirty="0">
              <a:solidFill>
                <a:srgbClr val="002060"/>
              </a:solidFill>
              <a:latin typeface="微软雅黑" panose="020B0503020204020204" pitchFamily="34" charset="-122"/>
              <a:ea typeface="微软雅黑" panose="020B0503020204020204" pitchFamily="34" charset="-122"/>
            </a:endParaRPr>
          </a:p>
        </p:txBody>
      </p:sp>
      <p:sp>
        <p:nvSpPr>
          <p:cNvPr id="4" name="矩形 3"/>
          <p:cNvSpPr/>
          <p:nvPr/>
        </p:nvSpPr>
        <p:spPr>
          <a:xfrm>
            <a:off x="306828" y="980728"/>
            <a:ext cx="11578343" cy="1602170"/>
          </a:xfrm>
          <a:prstGeom prst="rect">
            <a:avLst/>
          </a:prstGeom>
        </p:spPr>
        <p:txBody>
          <a:bodyPr wrap="square">
            <a:spAutoFit/>
          </a:bodyPr>
          <a:lstStyle/>
          <a:p>
            <a:pPr marL="114300" lvl="1" algn="just">
              <a:lnSpc>
                <a:spcPct val="150000"/>
              </a:lnSpc>
              <a:buClr>
                <a:srgbClr val="002060"/>
              </a:buClr>
              <a:buSzPct val="120000"/>
            </a:pPr>
            <a:r>
              <a:rPr lang="zh-CN" altLang="en-US" sz="2200" b="1" dirty="0">
                <a:latin typeface="微软雅黑" panose="020B0503020204020204" pitchFamily="34" charset="-122"/>
                <a:ea typeface="微软雅黑" panose="020B0503020204020204" pitchFamily="34" charset="-122"/>
              </a:rPr>
              <a:t>摩尔定律的终结</a:t>
            </a:r>
            <a:r>
              <a:rPr lang="zh-CN" altLang="en-US" sz="2200" b="1" dirty="0">
                <a:solidFill>
                  <a:srgbClr val="002060"/>
                </a:solidFill>
                <a:latin typeface="微软雅黑" panose="020B0503020204020204" pitchFamily="34" charset="-122"/>
                <a:ea typeface="微软雅黑" panose="020B0503020204020204" pitchFamily="34" charset="-122"/>
              </a:rPr>
              <a:t>和</a:t>
            </a:r>
            <a:r>
              <a:rPr lang="en-US" altLang="zh-CN" sz="2200" b="1" dirty="0">
                <a:latin typeface="微软雅黑" panose="020B0503020204020204" pitchFamily="34" charset="-122"/>
                <a:ea typeface="微软雅黑" panose="020B0503020204020204" pitchFamily="34" charset="-122"/>
              </a:rPr>
              <a:t>Dennard Scaling</a:t>
            </a:r>
            <a:r>
              <a:rPr lang="zh-CN" altLang="en-US" sz="2200" b="1" dirty="0">
                <a:latin typeface="微软雅黑" panose="020B0503020204020204" pitchFamily="34" charset="-122"/>
                <a:ea typeface="微软雅黑" panose="020B0503020204020204" pitchFamily="34" charset="-122"/>
              </a:rPr>
              <a:t>失效</a:t>
            </a:r>
            <a:r>
              <a:rPr lang="zh-CN" altLang="en-US" sz="2200" b="1" dirty="0">
                <a:solidFill>
                  <a:srgbClr val="002060"/>
                </a:solidFill>
                <a:latin typeface="微软雅黑" panose="020B0503020204020204" pitchFamily="34" charset="-122"/>
                <a:ea typeface="微软雅黑" panose="020B0503020204020204" pitchFamily="34" charset="-122"/>
              </a:rPr>
              <a:t>使人们意识到特定领域架构才是计算的未来。谷歌的张量处理单元</a:t>
            </a:r>
            <a:r>
              <a:rPr lang="en-US" altLang="zh-CN" sz="2200" b="1" dirty="0">
                <a:solidFill>
                  <a:srgbClr val="002060"/>
                </a:solidFill>
                <a:latin typeface="微软雅黑" panose="020B0503020204020204" pitchFamily="34" charset="-122"/>
                <a:ea typeface="微软雅黑" panose="020B0503020204020204" pitchFamily="34" charset="-122"/>
              </a:rPr>
              <a:t>(TPU)</a:t>
            </a:r>
            <a:r>
              <a:rPr lang="zh-CN" altLang="en-US" sz="2200" b="1" dirty="0">
                <a:solidFill>
                  <a:srgbClr val="002060"/>
                </a:solidFill>
                <a:latin typeface="微软雅黑" panose="020B0503020204020204" pitchFamily="34" charset="-122"/>
                <a:ea typeface="微软雅黑" panose="020B0503020204020204" pitchFamily="34" charset="-122"/>
              </a:rPr>
              <a:t>就是一个开创性的例子，</a:t>
            </a:r>
            <a:r>
              <a:rPr lang="en-US" altLang="zh-CN" sz="2200" b="1" dirty="0">
                <a:solidFill>
                  <a:srgbClr val="002060"/>
                </a:solidFill>
                <a:latin typeface="微软雅黑" panose="020B0503020204020204" pitchFamily="34" charset="-122"/>
                <a:ea typeface="微软雅黑" panose="020B0503020204020204" pitchFamily="34" charset="-122"/>
              </a:rPr>
              <a:t>TPU</a:t>
            </a:r>
            <a:r>
              <a:rPr lang="zh-CN" altLang="en-US" sz="2200" b="1" dirty="0">
                <a:solidFill>
                  <a:srgbClr val="002060"/>
                </a:solidFill>
                <a:latin typeface="微软雅黑" panose="020B0503020204020204" pitchFamily="34" charset="-122"/>
                <a:ea typeface="微软雅黑" panose="020B0503020204020204" pitchFamily="34" charset="-122"/>
              </a:rPr>
              <a:t>运行</a:t>
            </a:r>
            <a:r>
              <a:rPr lang="en-US" altLang="zh-CN" sz="2200" b="1" dirty="0">
                <a:solidFill>
                  <a:srgbClr val="002060"/>
                </a:solidFill>
                <a:latin typeface="微软雅黑" panose="020B0503020204020204" pitchFamily="34" charset="-122"/>
                <a:ea typeface="微软雅黑" panose="020B0503020204020204" pitchFamily="34" charset="-122"/>
              </a:rPr>
              <a:t>DNN</a:t>
            </a:r>
            <a:r>
              <a:rPr lang="zh-CN" altLang="en-US" sz="2200" b="1" dirty="0">
                <a:solidFill>
                  <a:srgbClr val="002060"/>
                </a:solidFill>
                <a:latin typeface="微软雅黑" panose="020B0503020204020204" pitchFamily="34" charset="-122"/>
                <a:ea typeface="微软雅黑" panose="020B0503020204020204" pitchFamily="34" charset="-122"/>
              </a:rPr>
              <a:t>的速度比同时代</a:t>
            </a:r>
            <a:r>
              <a:rPr lang="en-US" altLang="zh-CN" sz="2200" b="1" dirty="0">
                <a:solidFill>
                  <a:srgbClr val="002060"/>
                </a:solidFill>
                <a:latin typeface="微软雅黑" panose="020B0503020204020204" pitchFamily="34" charset="-122"/>
                <a:ea typeface="微软雅黑" panose="020B0503020204020204" pitchFamily="34" charset="-122"/>
              </a:rPr>
              <a:t>CPU</a:t>
            </a:r>
            <a:r>
              <a:rPr lang="zh-CN" altLang="en-US" sz="2200" b="1" dirty="0">
                <a:solidFill>
                  <a:srgbClr val="002060"/>
                </a:solidFill>
                <a:latin typeface="微软雅黑" panose="020B0503020204020204" pitchFamily="34" charset="-122"/>
                <a:ea typeface="微软雅黑" panose="020B0503020204020204" pitchFamily="34" charset="-122"/>
              </a:rPr>
              <a:t>和</a:t>
            </a:r>
            <a:r>
              <a:rPr lang="en-US" altLang="zh-CN" sz="2200" b="1" dirty="0">
                <a:solidFill>
                  <a:srgbClr val="002060"/>
                </a:solidFill>
                <a:latin typeface="微软雅黑" panose="020B0503020204020204" pitchFamily="34" charset="-122"/>
                <a:ea typeface="微软雅黑" panose="020B0503020204020204" pitchFamily="34" charset="-122"/>
              </a:rPr>
              <a:t>GPU</a:t>
            </a:r>
            <a:r>
              <a:rPr lang="zh-CN" altLang="en-US" sz="2200" b="1" dirty="0">
                <a:solidFill>
                  <a:srgbClr val="002060"/>
                </a:solidFill>
                <a:latin typeface="微软雅黑" panose="020B0503020204020204" pitchFamily="34" charset="-122"/>
                <a:ea typeface="微软雅黑" panose="020B0503020204020204" pitchFamily="34" charset="-122"/>
              </a:rPr>
              <a:t>要快</a:t>
            </a:r>
            <a:r>
              <a:rPr lang="en-US" altLang="zh-CN" sz="2200" b="1" dirty="0">
                <a:solidFill>
                  <a:srgbClr val="002060"/>
                </a:solidFill>
                <a:latin typeface="微软雅黑" panose="020B0503020204020204" pitchFamily="34" charset="-122"/>
                <a:ea typeface="微软雅黑" panose="020B0503020204020204" pitchFamily="34" charset="-122"/>
              </a:rPr>
              <a:t>15</a:t>
            </a:r>
            <a:r>
              <a:rPr lang="zh-CN" altLang="en-US" sz="2200" b="1" dirty="0">
                <a:solidFill>
                  <a:srgbClr val="002060"/>
                </a:solidFill>
                <a:latin typeface="微软雅黑" panose="020B0503020204020204" pitchFamily="34" charset="-122"/>
                <a:ea typeface="微软雅黑" panose="020B0503020204020204" pitchFamily="34" charset="-122"/>
              </a:rPr>
              <a:t>到</a:t>
            </a:r>
            <a:r>
              <a:rPr lang="en-US" altLang="zh-CN" sz="2200" b="1" dirty="0">
                <a:solidFill>
                  <a:srgbClr val="002060"/>
                </a:solidFill>
                <a:latin typeface="微软雅黑" panose="020B0503020204020204" pitchFamily="34" charset="-122"/>
                <a:ea typeface="微软雅黑" panose="020B0503020204020204" pitchFamily="34" charset="-122"/>
              </a:rPr>
              <a:t>30</a:t>
            </a:r>
            <a:r>
              <a:rPr lang="zh-CN" altLang="en-US" sz="2200" b="1" dirty="0">
                <a:solidFill>
                  <a:srgbClr val="002060"/>
                </a:solidFill>
                <a:latin typeface="微软雅黑" panose="020B0503020204020204" pitchFamily="34" charset="-122"/>
                <a:ea typeface="微软雅黑" panose="020B0503020204020204" pitchFamily="34" charset="-122"/>
              </a:rPr>
              <a:t>倍，能效比同类技术的</a:t>
            </a:r>
            <a:r>
              <a:rPr lang="en-US" altLang="zh-CN" sz="2200" b="1" dirty="0">
                <a:solidFill>
                  <a:srgbClr val="002060"/>
                </a:solidFill>
                <a:latin typeface="微软雅黑" panose="020B0503020204020204" pitchFamily="34" charset="-122"/>
                <a:ea typeface="微软雅黑" panose="020B0503020204020204" pitchFamily="34" charset="-122"/>
              </a:rPr>
              <a:t>CPU</a:t>
            </a:r>
            <a:r>
              <a:rPr lang="zh-CN" altLang="en-US" sz="2200" b="1" dirty="0">
                <a:solidFill>
                  <a:srgbClr val="002060"/>
                </a:solidFill>
                <a:latin typeface="微软雅黑" panose="020B0503020204020204" pitchFamily="34" charset="-122"/>
                <a:ea typeface="微软雅黑" panose="020B0503020204020204" pitchFamily="34" charset="-122"/>
              </a:rPr>
              <a:t>和</a:t>
            </a:r>
            <a:r>
              <a:rPr lang="en-US" altLang="zh-CN" sz="2200" b="1" dirty="0">
                <a:solidFill>
                  <a:srgbClr val="002060"/>
                </a:solidFill>
                <a:latin typeface="微软雅黑" panose="020B0503020204020204" pitchFamily="34" charset="-122"/>
                <a:ea typeface="微软雅黑" panose="020B0503020204020204" pitchFamily="34" charset="-122"/>
              </a:rPr>
              <a:t>GPU</a:t>
            </a:r>
            <a:r>
              <a:rPr lang="zh-CN" altLang="en-US" sz="2200" b="1" dirty="0">
                <a:solidFill>
                  <a:srgbClr val="002060"/>
                </a:solidFill>
                <a:latin typeface="微软雅黑" panose="020B0503020204020204" pitchFamily="34" charset="-122"/>
                <a:ea typeface="微软雅黑" panose="020B0503020204020204" pitchFamily="34" charset="-122"/>
              </a:rPr>
              <a:t>高</a:t>
            </a:r>
            <a:r>
              <a:rPr lang="en-US" altLang="zh-CN" sz="2200" b="1" dirty="0">
                <a:solidFill>
                  <a:srgbClr val="002060"/>
                </a:solidFill>
                <a:latin typeface="微软雅黑" panose="020B0503020204020204" pitchFamily="34" charset="-122"/>
                <a:ea typeface="微软雅黑" panose="020B0503020204020204" pitchFamily="34" charset="-122"/>
              </a:rPr>
              <a:t>30</a:t>
            </a:r>
            <a:r>
              <a:rPr lang="zh-CN" altLang="en-US" sz="2200" b="1" dirty="0">
                <a:solidFill>
                  <a:srgbClr val="002060"/>
                </a:solidFill>
                <a:latin typeface="微软雅黑" panose="020B0503020204020204" pitchFamily="34" charset="-122"/>
                <a:ea typeface="微软雅黑" panose="020B0503020204020204" pitchFamily="34" charset="-122"/>
              </a:rPr>
              <a:t>到</a:t>
            </a:r>
            <a:r>
              <a:rPr lang="en-US" altLang="zh-CN" sz="2200" b="1" dirty="0">
                <a:solidFill>
                  <a:srgbClr val="002060"/>
                </a:solidFill>
                <a:latin typeface="微软雅黑" panose="020B0503020204020204" pitchFamily="34" charset="-122"/>
                <a:ea typeface="微软雅黑" panose="020B0503020204020204" pitchFamily="34" charset="-122"/>
              </a:rPr>
              <a:t>80</a:t>
            </a:r>
            <a:r>
              <a:rPr lang="zh-CN" altLang="en-US" sz="2200" b="1" dirty="0">
                <a:solidFill>
                  <a:srgbClr val="002060"/>
                </a:solidFill>
                <a:latin typeface="微软雅黑" panose="020B0503020204020204" pitchFamily="34" charset="-122"/>
                <a:ea typeface="微软雅黑" panose="020B0503020204020204" pitchFamily="34" charset="-122"/>
              </a:rPr>
              <a:t>倍。</a:t>
            </a:r>
            <a:endParaRPr lang="zh-CN" altLang="en-US" sz="2200" b="1" dirty="0">
              <a:solidFill>
                <a:srgbClr val="002060"/>
              </a:solidFill>
              <a:latin typeface="微软雅黑" panose="020B0503020204020204" pitchFamily="34" charset="-122"/>
              <a:ea typeface="微软雅黑" panose="020B0503020204020204" pitchFamily="34" charset="-122"/>
            </a:endParaRPr>
          </a:p>
        </p:txBody>
      </p:sp>
      <p:pic>
        <p:nvPicPr>
          <p:cNvPr id="2050" name="Picture 2" descr="https://pic1.zhimg.com/80/v2-bcc8ad98a05042d1003d35f80c3074c4_1440w.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993679" y="2579792"/>
            <a:ext cx="4204642" cy="2001336"/>
          </a:xfrm>
          <a:prstGeom prst="rect">
            <a:avLst/>
          </a:prstGeom>
          <a:noFill/>
          <a:extLst>
            <a:ext uri="{909E8E84-426E-40DD-AFC4-6F175D3DCCD1}">
              <a14:hiddenFill xmlns:a14="http://schemas.microsoft.com/office/drawing/2010/main">
                <a:solidFill>
                  <a:srgbClr val="FFFFFF"/>
                </a:solidFill>
              </a14:hiddenFill>
            </a:ext>
          </a:extLst>
        </p:spPr>
      </p:pic>
      <p:sp>
        <p:nvSpPr>
          <p:cNvPr id="15" name="文本框 14"/>
          <p:cNvSpPr txBox="1"/>
          <p:nvPr/>
        </p:nvSpPr>
        <p:spPr bwMode="auto">
          <a:xfrm>
            <a:off x="3642844" y="4697900"/>
            <a:ext cx="4955203" cy="338554"/>
          </a:xfrm>
          <a:prstGeom prst="rect">
            <a:avLst/>
          </a:prstGeom>
          <a:noFill/>
          <a:ln w="38100" cmpd="dbl" algn="ctr">
            <a:solidFill>
              <a:srgbClr val="990000"/>
            </a:solidFill>
            <a:miter lim="800000"/>
          </a:ln>
          <a:effectLst/>
        </p:spPr>
        <p:txBody>
          <a:bodyPr wrap="none" rtlCol="0" anchor="ctr">
            <a:spAutoFit/>
          </a:bodyPr>
          <a:lstStyle/>
          <a:p>
            <a:pPr defTabSz="609600"/>
            <a:r>
              <a:rPr lang="en-US" altLang="zh-CN" sz="1600" dirty="0">
                <a:solidFill>
                  <a:srgbClr val="0033CC"/>
                </a:solidFill>
                <a:latin typeface="微软雅黑" panose="020B0503020204020204" pitchFamily="34" charset="-122"/>
                <a:ea typeface="微软雅黑" panose="020B0503020204020204" pitchFamily="34" charset="-122"/>
              </a:rPr>
              <a:t>PCB</a:t>
            </a:r>
            <a:r>
              <a:rPr lang="zh-CN" altLang="en-US" sz="1600" dirty="0">
                <a:solidFill>
                  <a:srgbClr val="0033CC"/>
                </a:solidFill>
                <a:latin typeface="微软雅黑" panose="020B0503020204020204" pitchFamily="34" charset="-122"/>
                <a:ea typeface="微软雅黑" panose="020B0503020204020204" pitchFamily="34" charset="-122"/>
              </a:rPr>
              <a:t>板上的</a:t>
            </a:r>
            <a:r>
              <a:rPr lang="en-US" altLang="zh-CN" sz="1600" dirty="0">
                <a:solidFill>
                  <a:srgbClr val="0033CC"/>
                </a:solidFill>
                <a:latin typeface="微软雅黑" panose="020B0503020204020204" pitchFamily="34" charset="-122"/>
                <a:ea typeface="微软雅黑" panose="020B0503020204020204" pitchFamily="34" charset="-122"/>
              </a:rPr>
              <a:t>Google</a:t>
            </a:r>
            <a:r>
              <a:rPr lang="zh-CN" altLang="en-US" sz="1600" dirty="0">
                <a:solidFill>
                  <a:srgbClr val="0033CC"/>
                </a:solidFill>
                <a:latin typeface="微软雅黑" panose="020B0503020204020204" pitchFamily="34" charset="-122"/>
                <a:ea typeface="微软雅黑" panose="020B0503020204020204" pitchFamily="34" charset="-122"/>
              </a:rPr>
              <a:t>首款</a:t>
            </a:r>
            <a:r>
              <a:rPr lang="en-US" altLang="zh-CN" sz="1600" dirty="0">
                <a:solidFill>
                  <a:srgbClr val="0033CC"/>
                </a:solidFill>
                <a:latin typeface="微软雅黑" panose="020B0503020204020204" pitchFamily="34" charset="-122"/>
                <a:ea typeface="微软雅黑" panose="020B0503020204020204" pitchFamily="34" charset="-122"/>
              </a:rPr>
              <a:t>TPU</a:t>
            </a:r>
            <a:r>
              <a:rPr lang="zh-CN" altLang="en-US" sz="1600" dirty="0">
                <a:solidFill>
                  <a:srgbClr val="0033CC"/>
                </a:solidFill>
                <a:latin typeface="微软雅黑" panose="020B0503020204020204" pitchFamily="34" charset="-122"/>
                <a:ea typeface="微软雅黑" panose="020B0503020204020204" pitchFamily="34" charset="-122"/>
              </a:rPr>
              <a:t>和部署了</a:t>
            </a:r>
            <a:r>
              <a:rPr lang="en-US" altLang="zh-CN" sz="1600" dirty="0">
                <a:solidFill>
                  <a:srgbClr val="0033CC"/>
                </a:solidFill>
                <a:latin typeface="微软雅黑" panose="020B0503020204020204" pitchFamily="34" charset="-122"/>
                <a:ea typeface="微软雅黑" panose="020B0503020204020204" pitchFamily="34" charset="-122"/>
              </a:rPr>
              <a:t>TPU</a:t>
            </a:r>
            <a:r>
              <a:rPr lang="zh-CN" altLang="en-US" sz="1600" dirty="0">
                <a:solidFill>
                  <a:srgbClr val="0033CC"/>
                </a:solidFill>
                <a:latin typeface="微软雅黑" panose="020B0503020204020204" pitchFamily="34" charset="-122"/>
                <a:ea typeface="微软雅黑" panose="020B0503020204020204" pitchFamily="34" charset="-122"/>
              </a:rPr>
              <a:t>的数据中心</a:t>
            </a:r>
            <a:endParaRPr lang="zh-CN" altLang="en-US" sz="1600" dirty="0">
              <a:solidFill>
                <a:srgbClr val="0033CC"/>
              </a:solidFill>
            </a:endParaRPr>
          </a:p>
        </p:txBody>
      </p:sp>
    </p:spTree>
  </p:cSld>
  <p:clrMapOvr>
    <a:masterClrMapping/>
  </p:clrMapOvr>
  <p:transition spd="slow" advTm="6023"/>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2"/>
          <p:cNvSpPr>
            <a:spLocks noGrp="1" noChangeArrowheads="1"/>
          </p:cNvSpPr>
          <p:nvPr>
            <p:ph type="title"/>
          </p:nvPr>
        </p:nvSpPr>
        <p:spPr>
          <a:xfrm>
            <a:off x="1821658" y="117475"/>
            <a:ext cx="8548687" cy="647700"/>
          </a:xfrm>
        </p:spPr>
        <p:txBody>
          <a:bodyPr/>
          <a:lstStyle/>
          <a:p>
            <a:r>
              <a:rPr lang="en-US" altLang="zh-CN" kern="1200" dirty="0">
                <a:solidFill>
                  <a:srgbClr val="002060"/>
                </a:solidFill>
                <a:latin typeface="微软雅黑" panose="020B0503020204020204" pitchFamily="34" charset="-122"/>
                <a:ea typeface="微软雅黑" panose="020B0503020204020204" pitchFamily="34" charset="-122"/>
              </a:rPr>
              <a:t>5.3.1 </a:t>
            </a:r>
            <a:r>
              <a:rPr lang="zh-CN" altLang="en-US" kern="1200" dirty="0">
                <a:solidFill>
                  <a:srgbClr val="002060"/>
                </a:solidFill>
                <a:latin typeface="微软雅黑" panose="020B0503020204020204" pitchFamily="34" charset="-122"/>
                <a:ea typeface="微软雅黑" panose="020B0503020204020204" pitchFamily="34" charset="-122"/>
              </a:rPr>
              <a:t>非冯</a:t>
            </a:r>
            <a:r>
              <a:rPr lang="en-US" altLang="zh-CN" kern="1200" dirty="0">
                <a:solidFill>
                  <a:srgbClr val="002060"/>
                </a:solidFill>
                <a:latin typeface="微软雅黑" panose="020B0503020204020204" pitchFamily="34" charset="-122"/>
                <a:ea typeface="微软雅黑" panose="020B0503020204020204" pitchFamily="34" charset="-122"/>
              </a:rPr>
              <a:t>·</a:t>
            </a:r>
            <a:r>
              <a:rPr lang="zh-CN" altLang="en-US" kern="1200" dirty="0">
                <a:solidFill>
                  <a:srgbClr val="002060"/>
                </a:solidFill>
                <a:latin typeface="微软雅黑" panose="020B0503020204020204" pitchFamily="34" charset="-122"/>
                <a:ea typeface="微软雅黑" panose="020B0503020204020204" pitchFamily="34" charset="-122"/>
              </a:rPr>
              <a:t>诺依曼架构</a:t>
            </a:r>
            <a:endParaRPr lang="zh-CN" altLang="en-US" kern="1200" dirty="0">
              <a:solidFill>
                <a:srgbClr val="002060"/>
              </a:solidFill>
              <a:latin typeface="微软雅黑" panose="020B0503020204020204" pitchFamily="34" charset="-122"/>
              <a:ea typeface="微软雅黑" panose="020B0503020204020204" pitchFamily="34" charset="-122"/>
              <a:cs typeface="+mn-cs"/>
            </a:endParaRPr>
          </a:p>
        </p:txBody>
      </p:sp>
      <p:sp>
        <p:nvSpPr>
          <p:cNvPr id="2" name="灯片编号占位符 37"/>
          <p:cNvSpPr>
            <a:spLocks noGrp="1"/>
          </p:cNvSpPr>
          <p:nvPr>
            <p:ph type="sldNum" sz="quarter" idx="10"/>
          </p:nvPr>
        </p:nvSpPr>
        <p:spPr>
          <a:xfrm>
            <a:off x="11184233" y="6525344"/>
            <a:ext cx="744415" cy="269130"/>
          </a:xfrm>
        </p:spPr>
        <p:txBody>
          <a:bodyPr/>
          <a:lstStyle/>
          <a:p>
            <a:fld id="{F7B54BD4-5486-4A33-9B83-769ED7785D49}" type="slidenum">
              <a:rPr lang="zh-CN" altLang="en-US" smtClean="0">
                <a:solidFill>
                  <a:srgbClr val="002060"/>
                </a:solidFill>
              </a:rPr>
            </a:fld>
            <a:endParaRPr lang="en-US" altLang="zh-CN" dirty="0">
              <a:solidFill>
                <a:srgbClr val="002060"/>
              </a:solidFill>
            </a:endParaRPr>
          </a:p>
        </p:txBody>
      </p:sp>
      <p:sp>
        <p:nvSpPr>
          <p:cNvPr id="8" name="矩形 7"/>
          <p:cNvSpPr/>
          <p:nvPr/>
        </p:nvSpPr>
        <p:spPr>
          <a:xfrm>
            <a:off x="15115" y="976331"/>
            <a:ext cx="11913533" cy="581057"/>
          </a:xfrm>
          <a:prstGeom prst="rect">
            <a:avLst/>
          </a:prstGeom>
        </p:spPr>
        <p:txBody>
          <a:bodyPr wrap="square">
            <a:spAutoFit/>
          </a:bodyPr>
          <a:lstStyle/>
          <a:p>
            <a:pPr lvl="1">
              <a:lnSpc>
                <a:spcPct val="150000"/>
              </a:lnSpc>
              <a:buClr>
                <a:srgbClr val="FF0000"/>
              </a:buClr>
              <a:buSzPct val="10000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 深度神经网络在</a:t>
            </a:r>
            <a:r>
              <a:rPr lang="zh-CN" altLang="en-US" b="1" dirty="0">
                <a:latin typeface="微软雅黑" panose="020B0503020204020204" pitchFamily="34" charset="-122"/>
                <a:ea typeface="微软雅黑" panose="020B0503020204020204" pitchFamily="34" charset="-122"/>
              </a:rPr>
              <a:t>非冯</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诺依曼架构上更容易获得高计算能效</a:t>
            </a:r>
            <a:endParaRPr lang="en-US" altLang="zh-CN" b="1" dirty="0">
              <a:latin typeface="微软雅黑" panose="020B0503020204020204" pitchFamily="34" charset="-122"/>
              <a:ea typeface="微软雅黑" panose="020B0503020204020204" pitchFamily="34" charset="-122"/>
            </a:endParaRPr>
          </a:p>
        </p:txBody>
      </p:sp>
      <p:sp>
        <p:nvSpPr>
          <p:cNvPr id="3" name="矩形 2"/>
          <p:cNvSpPr/>
          <p:nvPr/>
        </p:nvSpPr>
        <p:spPr>
          <a:xfrm>
            <a:off x="407368" y="1597881"/>
            <a:ext cx="11161240" cy="5077460"/>
          </a:xfrm>
          <a:prstGeom prst="rect">
            <a:avLst/>
          </a:prstGeom>
        </p:spPr>
        <p:txBody>
          <a:bodyPr wrap="square">
            <a:spAutoFit/>
          </a:bodyPr>
          <a:lstStyle/>
          <a:p>
            <a:pPr marL="800100" lvl="1" indent="-342900">
              <a:lnSpc>
                <a:spcPct val="150000"/>
              </a:lnSpc>
              <a:buClr>
                <a:srgbClr val="FF0000"/>
              </a:buClr>
              <a:buSzPct val="100000"/>
              <a:buFont typeface="Wingdings" panose="05000000000000000000" pitchFamily="2" charset="2"/>
              <a:buChar char="ü"/>
            </a:pPr>
            <a:r>
              <a:rPr lang="zh-CN" altLang="en-US" b="1" dirty="0">
                <a:latin typeface="微软雅黑" panose="020B0503020204020204" pitchFamily="34" charset="-122"/>
                <a:ea typeface="微软雅黑" panose="020B0503020204020204" pitchFamily="34" charset="-122"/>
              </a:rPr>
              <a:t>固定的内存访问与计算模式</a:t>
            </a:r>
            <a:endParaRPr lang="en-US" altLang="zh-CN" b="1" dirty="0">
              <a:latin typeface="微软雅黑" panose="020B0503020204020204" pitchFamily="34" charset="-122"/>
              <a:ea typeface="微软雅黑" panose="020B0503020204020204" pitchFamily="34" charset="-122"/>
            </a:endParaRPr>
          </a:p>
          <a:p>
            <a:pPr lvl="1">
              <a:lnSpc>
                <a:spcPct val="150000"/>
              </a:lnSpc>
              <a:buClr>
                <a:srgbClr val="FF0000"/>
              </a:buClr>
              <a:buSzPct val="100000"/>
            </a:pPr>
            <a:r>
              <a:rPr lang="en-US" altLang="zh-CN" b="1" dirty="0">
                <a:solidFill>
                  <a:srgbClr val="003366"/>
                </a:solidFill>
                <a:latin typeface="微软雅黑" panose="020B0503020204020204" pitchFamily="34" charset="-122"/>
                <a:ea typeface="微软雅黑" panose="020B0503020204020204" pitchFamily="34" charset="-122"/>
              </a:rPr>
              <a:t>	</a:t>
            </a:r>
            <a:r>
              <a:rPr lang="zh-CN" altLang="en-US" b="1" dirty="0">
                <a:solidFill>
                  <a:srgbClr val="003366"/>
                </a:solidFill>
                <a:latin typeface="微软雅黑" panose="020B0503020204020204" pitchFamily="34" charset="-122"/>
                <a:ea typeface="微软雅黑" panose="020B0503020204020204" pitchFamily="34" charset="-122"/>
              </a:rPr>
              <a:t>在</a:t>
            </a:r>
            <a:r>
              <a:rPr lang="en-US" altLang="zh-CN" b="1" dirty="0">
                <a:solidFill>
                  <a:srgbClr val="003366"/>
                </a:solidFill>
                <a:latin typeface="微软雅黑" panose="020B0503020204020204" pitchFamily="34" charset="-122"/>
                <a:ea typeface="微软雅黑" panose="020B0503020204020204" pitchFamily="34" charset="-122"/>
              </a:rPr>
              <a:t>DNN</a:t>
            </a:r>
            <a:r>
              <a:rPr lang="zh-CN" altLang="en-US" b="1" dirty="0">
                <a:solidFill>
                  <a:srgbClr val="003366"/>
                </a:solidFill>
                <a:latin typeface="微软雅黑" panose="020B0503020204020204" pitchFamily="34" charset="-122"/>
                <a:ea typeface="微软雅黑" panose="020B0503020204020204" pitchFamily="34" charset="-122"/>
              </a:rPr>
              <a:t>计算时，数据被装载到</a:t>
            </a:r>
            <a:r>
              <a:rPr lang="en-US" altLang="zh-CN" b="1" dirty="0">
                <a:solidFill>
                  <a:srgbClr val="003366"/>
                </a:solidFill>
                <a:latin typeface="微软雅黑" panose="020B0503020204020204" pitchFamily="34" charset="-122"/>
                <a:ea typeface="微软雅黑" panose="020B0503020204020204" pitchFamily="34" charset="-122"/>
              </a:rPr>
              <a:t>ALU</a:t>
            </a:r>
            <a:r>
              <a:rPr lang="zh-CN" altLang="en-US" b="1" dirty="0">
                <a:solidFill>
                  <a:srgbClr val="003366"/>
                </a:solidFill>
                <a:latin typeface="微软雅黑" panose="020B0503020204020204" pitchFamily="34" charset="-122"/>
                <a:ea typeface="微软雅黑" panose="020B0503020204020204" pitchFamily="34" charset="-122"/>
              </a:rPr>
              <a:t>中，然后多种</a:t>
            </a:r>
            <a:r>
              <a:rPr lang="zh-CN" altLang="en-US" b="1" dirty="0">
                <a:solidFill>
                  <a:srgbClr val="0070C0"/>
                </a:solidFill>
                <a:latin typeface="微软雅黑" panose="020B0503020204020204" pitchFamily="34" charset="-122"/>
                <a:ea typeface="微软雅黑" panose="020B0503020204020204" pitchFamily="34" charset="-122"/>
              </a:rPr>
              <a:t>算术运算就在</a:t>
            </a:r>
            <a:r>
              <a:rPr lang="en-US" altLang="zh-CN" b="1" dirty="0">
                <a:solidFill>
                  <a:srgbClr val="0070C0"/>
                </a:solidFill>
                <a:latin typeface="微软雅黑" panose="020B0503020204020204" pitchFamily="34" charset="-122"/>
                <a:ea typeface="微软雅黑" panose="020B0503020204020204" pitchFamily="34" charset="-122"/>
              </a:rPr>
              <a:t>ALU</a:t>
            </a:r>
            <a:r>
              <a:rPr lang="zh-CN" altLang="en-US" b="1" dirty="0">
                <a:solidFill>
                  <a:srgbClr val="0070C0"/>
                </a:solidFill>
                <a:latin typeface="微软雅黑" panose="020B0503020204020204" pitchFamily="34" charset="-122"/>
                <a:ea typeface="微软雅黑" panose="020B0503020204020204" pitchFamily="34" charset="-122"/>
              </a:rPr>
              <a:t>中执行</a:t>
            </a:r>
            <a:r>
              <a:rPr lang="zh-CN" altLang="en-US" b="1" dirty="0">
                <a:solidFill>
                  <a:srgbClr val="003366"/>
                </a:solidFill>
                <a:latin typeface="微软雅黑" panose="020B0503020204020204" pitchFamily="34" charset="-122"/>
                <a:ea typeface="微软雅黑" panose="020B0503020204020204" pitchFamily="34" charset="-122"/>
              </a:rPr>
              <a:t>（数据流</a:t>
            </a:r>
            <a:r>
              <a:rPr lang="en-US" altLang="zh-CN" b="1" dirty="0">
                <a:solidFill>
                  <a:srgbClr val="003366"/>
                </a:solidFill>
                <a:latin typeface="微软雅黑" panose="020B0503020204020204" pitchFamily="34" charset="-122"/>
                <a:ea typeface="微软雅黑" panose="020B0503020204020204" pitchFamily="34" charset="-122"/>
              </a:rPr>
              <a:t>ALU</a:t>
            </a:r>
            <a:r>
              <a:rPr lang="zh-CN" altLang="en-US" b="1" dirty="0">
                <a:solidFill>
                  <a:srgbClr val="003366"/>
                </a:solidFill>
                <a:latin typeface="微软雅黑" panose="020B0503020204020204" pitchFamily="34" charset="-122"/>
                <a:ea typeface="微软雅黑" panose="020B0503020204020204" pitchFamily="34" charset="-122"/>
              </a:rPr>
              <a:t>），期间</a:t>
            </a:r>
            <a:r>
              <a:rPr lang="zh-CN" altLang="en-US" b="1" dirty="0">
                <a:solidFill>
                  <a:srgbClr val="0070C0"/>
                </a:solidFill>
                <a:latin typeface="微软雅黑" panose="020B0503020204020204" pitchFamily="34" charset="-122"/>
                <a:ea typeface="微软雅黑" panose="020B0503020204020204" pitchFamily="34" charset="-122"/>
              </a:rPr>
              <a:t>不访问内存</a:t>
            </a:r>
            <a:r>
              <a:rPr lang="zh-CN" altLang="en-US" b="1" dirty="0">
                <a:solidFill>
                  <a:srgbClr val="003366"/>
                </a:solidFill>
                <a:latin typeface="微软雅黑" panose="020B0503020204020204" pitchFamily="34" charset="-122"/>
                <a:ea typeface="微软雅黑" panose="020B0503020204020204" pitchFamily="34" charset="-122"/>
              </a:rPr>
              <a:t>。</a:t>
            </a:r>
            <a:endParaRPr lang="en-US" altLang="zh-CN" b="1" dirty="0">
              <a:solidFill>
                <a:srgbClr val="003366"/>
              </a:solidFill>
              <a:latin typeface="微软雅黑" panose="020B0503020204020204" pitchFamily="34" charset="-122"/>
              <a:ea typeface="微软雅黑" panose="020B0503020204020204" pitchFamily="34" charset="-122"/>
            </a:endParaRPr>
          </a:p>
          <a:p>
            <a:pPr marL="800100" lvl="1" indent="-342900">
              <a:lnSpc>
                <a:spcPct val="150000"/>
              </a:lnSpc>
              <a:buClr>
                <a:srgbClr val="FF0000"/>
              </a:buClr>
              <a:buSzPct val="100000"/>
              <a:buFont typeface="Wingdings" panose="05000000000000000000" pitchFamily="2" charset="2"/>
              <a:buChar char="ü"/>
            </a:pPr>
            <a:r>
              <a:rPr lang="zh-CN" altLang="en-US" b="1" dirty="0">
                <a:latin typeface="微软雅黑" panose="020B0503020204020204" pitchFamily="34" charset="-122"/>
                <a:ea typeface="微软雅黑" panose="020B0503020204020204" pitchFamily="34" charset="-122"/>
              </a:rPr>
              <a:t>确定的数据重用性</a:t>
            </a:r>
            <a:endParaRPr lang="en-US" altLang="zh-CN" b="1" dirty="0">
              <a:latin typeface="微软雅黑" panose="020B0503020204020204" pitchFamily="34" charset="-122"/>
              <a:ea typeface="微软雅黑" panose="020B0503020204020204" pitchFamily="34" charset="-122"/>
            </a:endParaRPr>
          </a:p>
          <a:p>
            <a:pPr lvl="1">
              <a:lnSpc>
                <a:spcPct val="150000"/>
              </a:lnSpc>
              <a:buClr>
                <a:srgbClr val="FF0000"/>
              </a:buClr>
              <a:buSzPct val="100000"/>
            </a:pPr>
            <a:r>
              <a:rPr lang="en-US" altLang="zh-CN" b="1" dirty="0">
                <a:solidFill>
                  <a:srgbClr val="003366"/>
                </a:solidFill>
                <a:latin typeface="微软雅黑" panose="020B0503020204020204" pitchFamily="34" charset="-122"/>
                <a:ea typeface="微软雅黑" panose="020B0503020204020204" pitchFamily="34" charset="-122"/>
              </a:rPr>
              <a:t>    </a:t>
            </a:r>
            <a:r>
              <a:rPr lang="zh-CN" altLang="en-US" b="1" dirty="0">
                <a:solidFill>
                  <a:srgbClr val="003366"/>
                </a:solidFill>
                <a:latin typeface="微软雅黑" panose="020B0503020204020204" pitchFamily="34" charset="-122"/>
                <a:ea typeface="微软雅黑" panose="020B0503020204020204" pitchFamily="34" charset="-122"/>
              </a:rPr>
              <a:t>在</a:t>
            </a:r>
            <a:r>
              <a:rPr lang="en-US" altLang="zh-CN" b="1" dirty="0">
                <a:solidFill>
                  <a:srgbClr val="003366"/>
                </a:solidFill>
                <a:latin typeface="微软雅黑" panose="020B0503020204020204" pitchFamily="34" charset="-122"/>
                <a:ea typeface="微软雅黑" panose="020B0503020204020204" pitchFamily="34" charset="-122"/>
              </a:rPr>
              <a:t>DNN</a:t>
            </a:r>
            <a:r>
              <a:rPr lang="zh-CN" altLang="en-US" b="1" dirty="0">
                <a:solidFill>
                  <a:srgbClr val="003366"/>
                </a:solidFill>
                <a:latin typeface="微软雅黑" panose="020B0503020204020204" pitchFamily="34" charset="-122"/>
                <a:ea typeface="微软雅黑" panose="020B0503020204020204" pitchFamily="34" charset="-122"/>
              </a:rPr>
              <a:t>中，每个数据都会被重用至少几十次到几千次，这些</a:t>
            </a:r>
            <a:r>
              <a:rPr lang="zh-CN" altLang="en-US" b="1" dirty="0">
                <a:solidFill>
                  <a:srgbClr val="0070C0"/>
                </a:solidFill>
                <a:latin typeface="微软雅黑" panose="020B0503020204020204" pitchFamily="34" charset="-122"/>
                <a:ea typeface="微软雅黑" panose="020B0503020204020204" pitchFamily="34" charset="-122"/>
              </a:rPr>
              <a:t>数据重用不依赖于概率，在运行时是确定的</a:t>
            </a:r>
            <a:r>
              <a:rPr lang="zh-CN" altLang="en-US" b="1" dirty="0">
                <a:solidFill>
                  <a:srgbClr val="003366"/>
                </a:solidFill>
                <a:latin typeface="微软雅黑" panose="020B0503020204020204" pitchFamily="34" charset="-122"/>
                <a:ea typeface="微软雅黑" panose="020B0503020204020204" pitchFamily="34" charset="-122"/>
              </a:rPr>
              <a:t>。</a:t>
            </a:r>
            <a:endParaRPr lang="en-US" altLang="zh-CN" b="1" dirty="0">
              <a:solidFill>
                <a:srgbClr val="003366"/>
              </a:solidFill>
              <a:latin typeface="微软雅黑" panose="020B0503020204020204" pitchFamily="34" charset="-122"/>
              <a:ea typeface="微软雅黑" panose="020B0503020204020204" pitchFamily="34" charset="-122"/>
            </a:endParaRPr>
          </a:p>
          <a:p>
            <a:pPr marL="800100" lvl="1" indent="-342900">
              <a:lnSpc>
                <a:spcPct val="150000"/>
              </a:lnSpc>
              <a:buClr>
                <a:srgbClr val="FF0000"/>
              </a:buClr>
              <a:buSzPct val="100000"/>
              <a:buFont typeface="Wingdings" panose="05000000000000000000" pitchFamily="2" charset="2"/>
              <a:buChar char="ü"/>
            </a:pPr>
            <a:r>
              <a:rPr lang="zh-CN" altLang="en-US" b="1" dirty="0">
                <a:latin typeface="微软雅黑" panose="020B0503020204020204" pitchFamily="34" charset="-122"/>
                <a:ea typeface="微软雅黑" panose="020B0503020204020204" pitchFamily="34" charset="-122"/>
              </a:rPr>
              <a:t>不同的参数实现不同功能</a:t>
            </a:r>
            <a:endParaRPr lang="en-US" altLang="zh-CN" b="1" dirty="0">
              <a:latin typeface="微软雅黑" panose="020B0503020204020204" pitchFamily="34" charset="-122"/>
              <a:ea typeface="微软雅黑" panose="020B0503020204020204" pitchFamily="34" charset="-122"/>
            </a:endParaRPr>
          </a:p>
          <a:p>
            <a:pPr lvl="1">
              <a:lnSpc>
                <a:spcPct val="150000"/>
              </a:lnSpc>
              <a:buClr>
                <a:srgbClr val="FF0000"/>
              </a:buClr>
              <a:buSzPct val="100000"/>
            </a:pPr>
            <a:r>
              <a:rPr lang="en-US" altLang="zh-CN" b="1" dirty="0">
                <a:solidFill>
                  <a:srgbClr val="003366"/>
                </a:solidFill>
                <a:latin typeface="微软雅黑" panose="020B0503020204020204" pitchFamily="34" charset="-122"/>
                <a:ea typeface="微软雅黑" panose="020B0503020204020204" pitchFamily="34" charset="-122"/>
              </a:rPr>
              <a:t>    </a:t>
            </a:r>
            <a:r>
              <a:rPr lang="zh-CN" altLang="en-US" b="1" dirty="0">
                <a:solidFill>
                  <a:srgbClr val="0070C0"/>
                </a:solidFill>
                <a:latin typeface="微软雅黑" panose="020B0503020204020204" pitchFamily="34" charset="-122"/>
                <a:ea typeface="微软雅黑" panose="020B0503020204020204" pitchFamily="34" charset="-122"/>
              </a:rPr>
              <a:t>相同网络结构</a:t>
            </a:r>
            <a:r>
              <a:rPr lang="zh-CN" altLang="en-US" b="1" dirty="0">
                <a:solidFill>
                  <a:srgbClr val="003366"/>
                </a:solidFill>
                <a:latin typeface="微软雅黑" panose="020B0503020204020204" pitchFamily="34" charset="-122"/>
                <a:ea typeface="微软雅黑" panose="020B0503020204020204" pitchFamily="34" charset="-122"/>
              </a:rPr>
              <a:t>的情况下，采用</a:t>
            </a:r>
            <a:r>
              <a:rPr lang="zh-CN" altLang="en-US" b="1" dirty="0">
                <a:solidFill>
                  <a:srgbClr val="0070C0"/>
                </a:solidFill>
                <a:latin typeface="微软雅黑" panose="020B0503020204020204" pitchFamily="34" charset="-122"/>
                <a:ea typeface="微软雅黑" panose="020B0503020204020204" pitchFamily="34" charset="-122"/>
              </a:rPr>
              <a:t>不同的权重参数就可以实现不同的功能</a:t>
            </a:r>
            <a:r>
              <a:rPr lang="zh-CN" altLang="en-US" b="1" dirty="0">
                <a:solidFill>
                  <a:srgbClr val="003366"/>
                </a:solidFill>
                <a:latin typeface="微软雅黑" panose="020B0503020204020204" pitchFamily="34" charset="-122"/>
                <a:ea typeface="微软雅黑" panose="020B0503020204020204" pitchFamily="34" charset="-122"/>
              </a:rPr>
              <a:t>，因此在高度专用架构下也能实现多种的功能。</a:t>
            </a:r>
            <a:endParaRPr lang="zh-CN" altLang="en-US" b="1" dirty="0"/>
          </a:p>
        </p:txBody>
      </p:sp>
    </p:spTree>
  </p:cSld>
  <p:clrMapOvr>
    <a:masterClrMapping/>
  </p:clrMapOvr>
  <p:transition spd="slow" advTm="6023"/>
</p:sld>
</file>

<file path=ppt/tags/tag1.xml><?xml version="1.0" encoding="utf-8"?>
<p:tagLst xmlns:p="http://schemas.openxmlformats.org/presentationml/2006/main">
  <p:tag name="COMMONDATA" val="eyJoZGlkIjoiMzEwNTM5NzYwMDRjMzkwZTVkZjY2ODkwMGIxNGU0OTUifQ=="/>
</p:tagLst>
</file>

<file path=ppt/theme/theme1.xml><?xml version="1.0" encoding="utf-8"?>
<a:theme xmlns:a="http://schemas.openxmlformats.org/drawingml/2006/main" name="默认设计模板">
  <a:themeElements>
    <a:clrScheme name="默认设计模板 13">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FF3300"/>
      </a:hlink>
      <a:folHlink>
        <a:srgbClr val="669900"/>
      </a:folHlink>
    </a:clrScheme>
    <a:fontScheme name="默认设计模板">
      <a:majorFont>
        <a:latin typeface="Tahoma"/>
        <a:ea typeface="黑体"/>
        <a:cs typeface=""/>
      </a:majorFont>
      <a:minorFont>
        <a:latin typeface="Tahom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txDef>
      <a:spPr bwMode="auto">
        <a:noFill/>
        <a:ln w="38100" cmpd="dbl" algn="ctr">
          <a:solidFill>
            <a:srgbClr val="990000"/>
          </a:solidFill>
          <a:miter lim="800000"/>
        </a:ln>
      </a:spPr>
      <a:bodyPr wrap="square" rtlCol="0" anchor="ctr">
        <a:spAutoFit/>
      </a:bodyPr>
      <a:lstStyle>
        <a:defPPr defTabSz="609600">
          <a:buFont typeface="Arial" panose="020B0604020202020204" pitchFamily="34" charset="0"/>
          <a:buNone/>
          <a:defRPr sz="1600" b="1" dirty="0">
            <a:solidFill>
              <a:srgbClr val="0033CC"/>
            </a:solidFill>
            <a:latin typeface="仿宋" panose="02010609060101010101" pitchFamily="49" charset="-122"/>
            <a:ea typeface="仿宋" panose="02010609060101010101" pitchFamily="49" charset="-122"/>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默认设计模板 13">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FF3300"/>
        </a:hlink>
        <a:folHlink>
          <a:srgbClr val="6699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7203</Words>
  <Application>WPS 演示</Application>
  <PresentationFormat>宽屏</PresentationFormat>
  <Paragraphs>591</Paragraphs>
  <Slides>50</Slides>
  <Notes>50</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50</vt:i4>
      </vt:variant>
    </vt:vector>
  </HeadingPairs>
  <TitlesOfParts>
    <vt:vector size="63" baseType="lpstr">
      <vt:lpstr>Arial</vt:lpstr>
      <vt:lpstr>宋体</vt:lpstr>
      <vt:lpstr>Wingdings</vt:lpstr>
      <vt:lpstr>黑体</vt:lpstr>
      <vt:lpstr>仿宋</vt:lpstr>
      <vt:lpstr>Tahoma</vt:lpstr>
      <vt:lpstr>微软雅黑</vt:lpstr>
      <vt:lpstr>Times New Roman</vt:lpstr>
      <vt:lpstr>Arial Unicode MS</vt:lpstr>
      <vt:lpstr>Cambria Math</vt:lpstr>
      <vt:lpstr>CharterBT-Bold</vt:lpstr>
      <vt:lpstr>Segoe Print</vt:lpstr>
      <vt:lpstr>默认设计模板</vt:lpstr>
      <vt:lpstr>智能芯片设计 第5章 智能芯片架构设计 </vt:lpstr>
      <vt:lpstr>本章内容</vt:lpstr>
      <vt:lpstr>5.3.1 非冯·诺依曼架构 5.3.2 DNPU的设计与能效优化 5.3.3 DNN硬件的异构架构 5.3.4 异构架构的设计：DNPU 5.3.5 异构架构的未来发展趋势</vt:lpstr>
      <vt:lpstr>5.3.1 非冯·诺依曼架构</vt:lpstr>
      <vt:lpstr>5.3.1 非冯·诺依曼架构</vt:lpstr>
      <vt:lpstr>5.3.1 非冯·诺依曼架构</vt:lpstr>
      <vt:lpstr>5.3.1 非冯·诺依曼架构</vt:lpstr>
      <vt:lpstr>5.3.1 非冯·诺依曼架构</vt:lpstr>
      <vt:lpstr>5.3.1 非冯·诺依曼架构</vt:lpstr>
      <vt:lpstr>5.3.1 非冯·诺依曼架构</vt:lpstr>
      <vt:lpstr>5.3.1 非冯·诺依曼架构</vt:lpstr>
      <vt:lpstr>5.3.1 非冯·诺依曼架构</vt:lpstr>
      <vt:lpstr>5.3.1 非冯·诺依曼架构</vt:lpstr>
      <vt:lpstr>5.3.1 非冯·诺依曼架构</vt:lpstr>
      <vt:lpstr>5.3.1 非冯·诺依曼架构</vt:lpstr>
      <vt:lpstr>5.3.1 非冯·诺依曼架构</vt:lpstr>
      <vt:lpstr>5.3.2 DNPU的设计与能效优化</vt:lpstr>
      <vt:lpstr>5.3.2 DNPU的设计与能效优化</vt:lpstr>
      <vt:lpstr>5.3.2 DNPU的设计与能效优化</vt:lpstr>
      <vt:lpstr>5.3.2 DNPU的设计与能效优化</vt:lpstr>
      <vt:lpstr>5.3.2 DNPU的设计与能效优化</vt:lpstr>
      <vt:lpstr>5.3.2 DNPU的设计与能效优化</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hust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Administrator</dc:creator>
  <cp:lastModifiedBy>太极熊</cp:lastModifiedBy>
  <cp:revision>5187</cp:revision>
  <cp:lastPrinted>2018-11-21T06:51:00Z</cp:lastPrinted>
  <dcterms:created xsi:type="dcterms:W3CDTF">2007-04-28T12:00:00Z</dcterms:created>
  <dcterms:modified xsi:type="dcterms:W3CDTF">2025-05-28T14:24:18Z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6E79A704608D4EF58F564513A81797CE_13</vt:lpwstr>
  </property>
  <property fmtid="{D5CDD505-2E9C-101B-9397-08002B2CF9AE}" pid="3" name="KSOProductBuildVer">
    <vt:lpwstr>2052-12.1.0.21171</vt:lpwstr>
  </property>
</Properties>
</file>